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868" autoAdjust="0"/>
  </p:normalViewPr>
  <p:slideViewPr>
    <p:cSldViewPr snapToGrid="0">
      <p:cViewPr>
        <p:scale>
          <a:sx n="112" d="100"/>
          <a:sy n="112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BED2F-FC47-4853-A726-D1DAD51AB2E3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960B8-D4B1-4D6D-A0B0-69F7B16E5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2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840896-094A-4FBA-96B6-603091A46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CF8C58-161F-4005-95FF-31380B934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8736D1-74FC-4B69-98E4-06186320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382A3-E1D1-4936-9755-631037FD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DE8EA6-F79E-48CC-A13A-6AF2F420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9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3FBEAB-EE0E-4E74-B261-A5E4775B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2B6E558-56A1-4BBB-A51A-9B5B3B953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D58FCB-219B-4714-A038-19D2C972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EA86A9-F2DA-45B7-98D6-14DC56D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419E3F-164B-4E8B-BE6A-892F739A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95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513F66F-CAB6-48B7-B400-F8A8DD754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91D38DD-FD3E-4897-96C6-E6E0EB32F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556BCC-B748-4799-BA81-1CD7A1BC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2FA877-4CBF-4B30-8F71-9A3667E1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E21C13-FAC7-4B1C-B137-A56B6EDE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8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8DE206-F9A3-4A5E-90E6-DCA37E78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824746-A0F2-422D-A1BD-9C9C03484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94AA60-F800-44EA-955D-A52846F3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08AC89-EDF1-495F-8592-BB720F43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0B8299-2BD8-44F1-9F94-12B8376E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5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8B95B-E29D-49D3-9C9E-A5575A93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7D4148-EFE7-4760-B517-5BE447FF2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A08052-3D35-42EF-817A-26911E44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69212E-DA49-42A2-A870-B1E51ED4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954B5D-E471-4846-AF71-183B852A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7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44DF0-777B-414A-8E86-B359F560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FFB217-38B6-40D9-A425-4C416129F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8D2497-E322-459B-A061-168DE4E4E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BEF5F0-6580-43E7-8689-6FF55589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D6860F-75DA-4675-B287-75DF3EE3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7DD41A-B015-4993-B5B3-48ED6BC4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9E7E10-E851-4DF7-B482-A74D6B27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17F3DD-E0DF-403D-B0F3-127B7E9F5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A6B27D-3FE2-4646-961E-9078E540E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178F57-FE5A-46B7-A7AF-2F6B10719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0F75A75-C7A6-4843-9DB0-9CFCB2E4A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14D8BC6-89CE-4F13-9CEF-4B42FC30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22F7E1B-4701-4F3E-A6A3-D0ADFEC0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521D40-E92E-4CCE-94C7-A1B58B3E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6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E7FFFB-2FC6-4AD2-A7EB-87BB40E7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E48B74-71ED-4ACC-B6F3-0FC62B83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72BA5E-1FEB-4185-888B-2C3EC212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54F972-B310-46F9-9F67-CEB3F558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3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17B6487-BCF1-4084-BEFC-8824F87B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002AB24-B551-4E21-9CAC-EEFF683E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17E7C3-91B6-48B6-B899-9C89D247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7BB633-3D89-4A4B-A1AC-FB1B9545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5AB01A-A52A-4820-9E00-A37C3DE85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C88EB6-2A51-4360-9D31-632C12105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1AB58D-77E8-426E-9E99-20E59719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6EAA6C-B313-4830-B1B0-6DE0F7E6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CBE9F4-991F-48AE-B20B-99405812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6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6345D1-1FF7-40DF-ABC8-E748DF9C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66E2ED9-383F-42AA-8BAF-F30F88823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9955F8-9618-457D-941D-6349DDD9C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115BF4-F7ED-4175-B516-7D69A874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9B539E-7D43-4C97-8ACF-67210A97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C50D95-A98B-4553-9D70-51A996C4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6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434583-9B5E-42A1-9CEA-630E9A1E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8B2275-048B-4494-8903-6204BC204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128C8E-3C53-46A7-81F1-080CF330E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8609-7D33-47F8-9F86-41F619337C6D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E785C9-A56D-43D0-A272-E79E57079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71B90E-5FC7-4BFA-866E-24B33338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304F1-EA9C-4039-AEEA-3E291334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75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mathplane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pexels.com/video/a-woman-looking-at-a-calendar-755064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t.xula.edu/food/tag/date-managemen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thebluediamondgallery.com/handwriting/m/mentoring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meethub.bnext.com.tw/%E3%80%90flipweb%E6%95%B8%E4%BD%8D%E8%B3%87%E7%94%A2%E9%A1%A7%E5%95%8F%E3%80%91%E7%AC%AC%E4%B8%80%E6%AC%A1%E5%89%B5%E6%A5%AD%E5%A6%82%E4%BD%95%E9%81%B8%E6%93%87%E5%A5%BD%E7%9A%84%E5%89%B5%E6%A5%A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business-working-cafe-coffee-92622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icpedia.org/chalkboard/a/agenda.htm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peoplematters.in/blog/others/is-it-possible-to-be-completely-objective-1933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qxzgb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mathplane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411.ca/blog/entrepreneursip/5-free-marketing-tools-your-small-business-needs-right-no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stock.com/free-photos/happy-group-college-students-studying-smiling-3885054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394447"/>
            <a:ext cx="12192000" cy="5396753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8EEC06-AC7F-4D71-909E-3C9F670BA333}"/>
              </a:ext>
            </a:extLst>
          </p:cNvPr>
          <p:cNvGrpSpPr/>
          <p:nvPr/>
        </p:nvGrpSpPr>
        <p:grpSpPr>
          <a:xfrm>
            <a:off x="459987" y="1055635"/>
            <a:ext cx="6155104" cy="2463578"/>
            <a:chOff x="352045" y="3003172"/>
            <a:chExt cx="6155104" cy="298093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346D224-5862-4DB1-BB0C-475E3CB76D6D}"/>
                </a:ext>
              </a:extLst>
            </p:cNvPr>
            <p:cNvSpPr txBox="1"/>
            <p:nvPr/>
          </p:nvSpPr>
          <p:spPr>
            <a:xfrm>
              <a:off x="352045" y="3003172"/>
              <a:ext cx="6155104" cy="856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cs typeface="Arial" pitchFamily="34" charset="0"/>
                </a:rPr>
                <a:t>UBTECH! – Program </a:t>
              </a:r>
              <a:r>
                <a:rPr lang="en-US" altLang="ko-KR" sz="2000" b="1" dirty="0" err="1">
                  <a:cs typeface="Arial" pitchFamily="34" charset="0"/>
                </a:rPr>
                <a:t>inovativ</a:t>
              </a:r>
              <a:r>
                <a:rPr lang="en-US" altLang="ko-KR" sz="2000" b="1" dirty="0">
                  <a:cs typeface="Arial" pitchFamily="34" charset="0"/>
                </a:rPr>
                <a:t> de </a:t>
              </a:r>
              <a:r>
                <a:rPr lang="en-US" altLang="ko-KR" sz="2000" b="1" dirty="0" err="1">
                  <a:cs typeface="Arial" pitchFamily="34" charset="0"/>
                </a:rPr>
                <a:t>antreprenoriat</a:t>
              </a:r>
              <a:r>
                <a:rPr lang="en-US" altLang="ko-KR" sz="2000" b="1" dirty="0">
                  <a:cs typeface="Arial" pitchFamily="34" charset="0"/>
                </a:rPr>
                <a:t> </a:t>
              </a:r>
              <a:r>
                <a:rPr lang="en-US" altLang="ko-KR" sz="2000" b="1" dirty="0" err="1">
                  <a:cs typeface="Arial" pitchFamily="34" charset="0"/>
                </a:rPr>
                <a:t>pentru</a:t>
              </a:r>
              <a:r>
                <a:rPr lang="en-US" altLang="ko-KR" sz="2000" b="1" dirty="0">
                  <a:cs typeface="Arial" pitchFamily="34" charset="0"/>
                </a:rPr>
                <a:t> </a:t>
              </a:r>
              <a:r>
                <a:rPr lang="en-US" altLang="ko-KR" sz="2000" b="1" dirty="0" err="1">
                  <a:cs typeface="Arial" pitchFamily="34" charset="0"/>
                </a:rPr>
                <a:t>afaceri</a:t>
              </a:r>
              <a:r>
                <a:rPr lang="en-US" altLang="ko-KR" sz="2000" b="1" dirty="0">
                  <a:cs typeface="Arial" pitchFamily="34" charset="0"/>
                </a:rPr>
                <a:t> de </a:t>
              </a:r>
              <a:r>
                <a:rPr lang="en-US" altLang="ko-KR" sz="2000" b="1" dirty="0" err="1">
                  <a:cs typeface="Arial" pitchFamily="34" charset="0"/>
                </a:rPr>
                <a:t>succes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C77A2C1-77B0-4951-B540-53EF136E867F}"/>
                </a:ext>
              </a:extLst>
            </p:cNvPr>
            <p:cNvSpPr txBox="1"/>
            <p:nvPr/>
          </p:nvSpPr>
          <p:spPr>
            <a:xfrm>
              <a:off x="352045" y="3725875"/>
              <a:ext cx="6155104" cy="13406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altLang="ko-KR" sz="6600" b="1" dirty="0">
                  <a:solidFill>
                    <a:schemeClr val="bg1">
                      <a:lumMod val="85000"/>
                    </a:schemeClr>
                  </a:solidFill>
                  <a:cs typeface="Arial" pitchFamily="34" charset="0"/>
                </a:rPr>
                <a:t>INNOTECH</a:t>
              </a:r>
              <a:endParaRPr lang="ko-KR" altLang="en-US" sz="6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97BF16A-E3F1-42F8-913C-FFC00CEECB1E}"/>
                </a:ext>
              </a:extLst>
            </p:cNvPr>
            <p:cNvSpPr txBox="1"/>
            <p:nvPr/>
          </p:nvSpPr>
          <p:spPr>
            <a:xfrm>
              <a:off x="352045" y="4643426"/>
              <a:ext cx="6155104" cy="13406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altLang="ko-KR" sz="6600" b="1" dirty="0">
                  <a:solidFill>
                    <a:schemeClr val="bg1">
                      <a:lumMod val="85000"/>
                    </a:schemeClr>
                  </a:solidFill>
                  <a:cs typeface="Arial" pitchFamily="34" charset="0"/>
                </a:rPr>
                <a:t>STUDENT</a:t>
              </a:r>
              <a:endParaRPr lang="ko-KR" altLang="en-US" sz="6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685053-57CD-4193-9198-BC726A376876}"/>
              </a:ext>
            </a:extLst>
          </p:cNvPr>
          <p:cNvSpPr txBox="1"/>
          <p:nvPr/>
        </p:nvSpPr>
        <p:spPr>
          <a:xfrm>
            <a:off x="459987" y="3442403"/>
            <a:ext cx="55312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UNIVERSITATEA DIN BUCUREȘTI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deschide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porțile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studenților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doritori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să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î</a:t>
            </a:r>
            <a:r>
              <a:rPr lang="ro-RO" altLang="ko-KR" b="1" i="1" dirty="0">
                <a:solidFill>
                  <a:schemeClr val="bg1"/>
                </a:solidFill>
                <a:cs typeface="Arial" pitchFamily="34" charset="0"/>
              </a:rPr>
              <a:t>ș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i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înființeze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o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afacere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printr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-un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proiect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INNOTECH.</a:t>
            </a:r>
            <a:endParaRPr lang="ko-KR" altLang="en-US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5047229"/>
            <a:ext cx="12192000" cy="1425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53F2B30C-05DE-4653-98A9-3F59C3AF02D7}"/>
              </a:ext>
            </a:extLst>
          </p:cNvPr>
          <p:cNvSpPr txBox="1">
            <a:spLocks/>
          </p:cNvSpPr>
          <p:nvPr/>
        </p:nvSpPr>
        <p:spPr>
          <a:xfrm>
            <a:off x="3716861" y="4518160"/>
            <a:ext cx="4410490" cy="5586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Proiect </a:t>
            </a:r>
            <a:r>
              <a:rPr lang="ro-RO" altLang="ko-K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cofinanţat</a:t>
            </a:r>
            <a:r>
              <a:rPr lang="ro-RO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din Fondul Social European prin Programul </a:t>
            </a:r>
            <a:r>
              <a:rPr lang="ro-RO" altLang="ko-K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Operaţional</a:t>
            </a:r>
            <a:r>
              <a:rPr lang="ro-RO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Capital Uman 2014-2020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ine 4" descr="A picture containing text&#10;&#10;Descriere generată automat">
            <a:extLst>
              <a:ext uri="{FF2B5EF4-FFF2-40B4-BE49-F238E27FC236}">
                <a16:creationId xmlns="" xmlns:a16="http://schemas.microsoft.com/office/drawing/2014/main" id="{3B3774EC-5475-4154-B533-862946AD3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25" y="5047229"/>
            <a:ext cx="5236362" cy="1425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B57DB49-41B6-4D4E-8F58-9CDE2CDFC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15091" y="1113588"/>
            <a:ext cx="5249421" cy="343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374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409136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6550B2B2-5784-4655-83C9-4FF1905AC18B}"/>
              </a:ext>
            </a:extLst>
          </p:cNvPr>
          <p:cNvSpPr txBox="1">
            <a:spLocks/>
          </p:cNvSpPr>
          <p:nvPr/>
        </p:nvSpPr>
        <p:spPr>
          <a:xfrm>
            <a:off x="390083" y="490183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GRUPUL ȚINTĂ ELIGIBIL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ound Same Side Corner Rectangle 8">
            <a:extLst>
              <a:ext uri="{FF2B5EF4-FFF2-40B4-BE49-F238E27FC236}">
                <a16:creationId xmlns="" xmlns:a16="http://schemas.microsoft.com/office/drawing/2014/main" id="{25D3C6F8-E7A5-4768-BF35-819391D55814}"/>
              </a:ext>
            </a:extLst>
          </p:cNvPr>
          <p:cNvSpPr/>
          <p:nvPr/>
        </p:nvSpPr>
        <p:spPr>
          <a:xfrm>
            <a:off x="5627754" y="162174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 Same Side Corner Rectangle 20">
            <a:extLst>
              <a:ext uri="{FF2B5EF4-FFF2-40B4-BE49-F238E27FC236}">
                <a16:creationId xmlns="" xmlns:a16="http://schemas.microsoft.com/office/drawing/2014/main" id="{C1BBC968-58E1-4063-B923-002FDD7BE425}"/>
              </a:ext>
            </a:extLst>
          </p:cNvPr>
          <p:cNvSpPr/>
          <p:nvPr/>
        </p:nvSpPr>
        <p:spPr>
          <a:xfrm rot="10800000">
            <a:off x="6214917" y="161868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2DF0B72-00E6-4A73-89AB-4872ECC52384}"/>
              </a:ext>
            </a:extLst>
          </p:cNvPr>
          <p:cNvSpPr txBox="1"/>
          <p:nvPr/>
        </p:nvSpPr>
        <p:spPr>
          <a:xfrm>
            <a:off x="0" y="2458754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cs typeface="Arial" pitchFamily="34" charset="0"/>
              </a:rPr>
              <a:t>Domiciliul</a:t>
            </a:r>
            <a:r>
              <a:rPr lang="en-US" altLang="ko-KR" sz="1600" dirty="0">
                <a:cs typeface="Arial" pitchFamily="34" charset="0"/>
              </a:rPr>
              <a:t> / </a:t>
            </a:r>
            <a:r>
              <a:rPr lang="en-US" altLang="ko-KR" sz="1600" dirty="0" err="1">
                <a:cs typeface="Arial" pitchFamily="34" charset="0"/>
              </a:rPr>
              <a:t>reședința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celor</a:t>
            </a:r>
            <a:r>
              <a:rPr lang="en-US" altLang="ko-KR" sz="1600" dirty="0">
                <a:cs typeface="Arial" pitchFamily="34" charset="0"/>
              </a:rPr>
              <a:t> 350 de </a:t>
            </a:r>
            <a:r>
              <a:rPr lang="en-US" altLang="ko-KR" sz="1600" dirty="0" err="1">
                <a:cs typeface="Arial" pitchFamily="34" charset="0"/>
              </a:rPr>
              <a:t>participanți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va</a:t>
            </a:r>
            <a:r>
              <a:rPr lang="en-US" altLang="ko-KR" sz="1600" dirty="0">
                <a:cs typeface="Arial" pitchFamily="34" charset="0"/>
              </a:rPr>
              <a:t> fi</a:t>
            </a:r>
            <a:endParaRPr lang="ro-RO" altLang="ko-KR" sz="1600" dirty="0">
              <a:cs typeface="Arial" pitchFamily="34" charset="0"/>
            </a:endParaRPr>
          </a:p>
          <a:p>
            <a:pPr algn="ctr"/>
            <a:r>
              <a:rPr lang="en-US" altLang="ko-KR" sz="1600" dirty="0" err="1">
                <a:cs typeface="Arial" pitchFamily="34" charset="0"/>
              </a:rPr>
              <a:t>situată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în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următoarele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regiuni</a:t>
            </a:r>
            <a:r>
              <a:rPr lang="en-US" altLang="ko-KR" sz="1600" dirty="0">
                <a:cs typeface="Arial" pitchFamily="34" charset="0"/>
              </a:rPr>
              <a:t> de </a:t>
            </a:r>
            <a:r>
              <a:rPr lang="en-US" altLang="ko-KR" sz="1600" dirty="0" err="1">
                <a:cs typeface="Arial" pitchFamily="34" charset="0"/>
              </a:rPr>
              <a:t>dezvoltare</a:t>
            </a:r>
            <a:r>
              <a:rPr lang="en-US" altLang="ko-KR" sz="1600" dirty="0">
                <a:cs typeface="Arial" pitchFamily="34" charset="0"/>
              </a:rPr>
              <a:t> ale </a:t>
            </a:r>
            <a:r>
              <a:rPr lang="en-US" altLang="ko-KR" sz="1600" dirty="0" err="1">
                <a:cs typeface="Arial" pitchFamily="34" charset="0"/>
              </a:rPr>
              <a:t>Romaniei</a:t>
            </a:r>
            <a:r>
              <a:rPr lang="en-US" altLang="ko-KR" sz="1600" dirty="0">
                <a:cs typeface="Arial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75CA72E-4F66-412D-A221-2DDC1122A4FF}"/>
              </a:ext>
            </a:extLst>
          </p:cNvPr>
          <p:cNvSpPr txBox="1"/>
          <p:nvPr/>
        </p:nvSpPr>
        <p:spPr>
          <a:xfrm>
            <a:off x="6722769" y="2458754"/>
            <a:ext cx="537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>
                <a:cs typeface="Arial" pitchFamily="34" charset="0"/>
              </a:rPr>
              <a:t>Structura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grupului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țintă</a:t>
            </a:r>
            <a:r>
              <a:rPr lang="en-US" altLang="ko-KR" sz="1600" dirty="0">
                <a:cs typeface="Arial" pitchFamily="34" charset="0"/>
              </a:rPr>
              <a:t> din </a:t>
            </a:r>
            <a:r>
              <a:rPr lang="en-US" altLang="ko-KR" sz="1600" dirty="0" err="1">
                <a:cs typeface="Arial" pitchFamily="34" charset="0"/>
              </a:rPr>
              <a:t>punct</a:t>
            </a:r>
            <a:r>
              <a:rPr lang="en-US" altLang="ko-KR" sz="1600" dirty="0">
                <a:cs typeface="Arial" pitchFamily="34" charset="0"/>
              </a:rPr>
              <a:t> de </a:t>
            </a:r>
            <a:r>
              <a:rPr lang="en-US" altLang="ko-KR" sz="1600" dirty="0" err="1">
                <a:cs typeface="Arial" pitchFamily="34" charset="0"/>
              </a:rPr>
              <a:t>vedere</a:t>
            </a:r>
            <a:r>
              <a:rPr lang="en-US" altLang="ko-KR" sz="1600" dirty="0">
                <a:cs typeface="Arial" pitchFamily="34" charset="0"/>
              </a:rPr>
              <a:t> al</a:t>
            </a:r>
            <a:endParaRPr lang="ro-RO" altLang="ko-KR" sz="1600" dirty="0">
              <a:cs typeface="Arial" pitchFamily="34" charset="0"/>
            </a:endParaRPr>
          </a:p>
          <a:p>
            <a:pPr algn="ctr"/>
            <a:r>
              <a:rPr lang="en-US" altLang="ko-KR" sz="1600" dirty="0" err="1">
                <a:cs typeface="Arial" pitchFamily="34" charset="0"/>
              </a:rPr>
              <a:t>mediului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privind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domiciliul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este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următoarea</a:t>
            </a:r>
            <a:r>
              <a:rPr lang="en-US" altLang="ko-KR" sz="1600" dirty="0">
                <a:cs typeface="Arial" pitchFamily="34" charset="0"/>
              </a:rPr>
              <a:t>:</a:t>
            </a:r>
          </a:p>
        </p:txBody>
      </p:sp>
      <p:sp>
        <p:nvSpPr>
          <p:cNvPr id="5" name="Arrow: Bent-Up 4">
            <a:extLst>
              <a:ext uri="{FF2B5EF4-FFF2-40B4-BE49-F238E27FC236}">
                <a16:creationId xmlns="" xmlns:a16="http://schemas.microsoft.com/office/drawing/2014/main" id="{FA1E8F90-CAA5-4272-9260-4484491665C8}"/>
              </a:ext>
            </a:extLst>
          </p:cNvPr>
          <p:cNvSpPr/>
          <p:nvPr/>
        </p:nvSpPr>
        <p:spPr>
          <a:xfrm>
            <a:off x="516991" y="2574397"/>
            <a:ext cx="5375860" cy="661867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Bent-Up 21">
            <a:extLst>
              <a:ext uri="{FF2B5EF4-FFF2-40B4-BE49-F238E27FC236}">
                <a16:creationId xmlns="" xmlns:a16="http://schemas.microsoft.com/office/drawing/2014/main" id="{7FDED72C-BA7D-40CE-A0EE-ABDF0D2AD334}"/>
              </a:ext>
            </a:extLst>
          </p:cNvPr>
          <p:cNvSpPr/>
          <p:nvPr/>
        </p:nvSpPr>
        <p:spPr>
          <a:xfrm flipH="1">
            <a:off x="6176681" y="2572224"/>
            <a:ext cx="5498328" cy="661867"/>
          </a:xfrm>
          <a:prstGeom prst="bentUp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28895A7-E8A0-41E1-975D-44DFA13B7979}"/>
              </a:ext>
            </a:extLst>
          </p:cNvPr>
          <p:cNvSpPr txBox="1"/>
          <p:nvPr/>
        </p:nvSpPr>
        <p:spPr>
          <a:xfrm>
            <a:off x="219317" y="3363007"/>
            <a:ext cx="5375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altLang="ko-KR" sz="1600" dirty="0">
                <a:cs typeface="Arial" pitchFamily="34" charset="0"/>
              </a:rPr>
              <a:t>Nord-Est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600" dirty="0">
                <a:cs typeface="Arial" pitchFamily="34" charset="0"/>
              </a:rPr>
              <a:t>Sud-Est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600" dirty="0">
                <a:cs typeface="Arial" pitchFamily="34" charset="0"/>
              </a:rPr>
              <a:t>Sud </a:t>
            </a:r>
            <a:r>
              <a:rPr lang="en-US" altLang="ko-KR" sz="1600" dirty="0" err="1">
                <a:cs typeface="Arial" pitchFamily="34" charset="0"/>
              </a:rPr>
              <a:t>Muntenia</a:t>
            </a:r>
            <a:endParaRPr lang="en-US" altLang="ko-KR" sz="1600" dirty="0"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600" dirty="0">
                <a:cs typeface="Arial" pitchFamily="34" charset="0"/>
              </a:rPr>
              <a:t>Sud-Vest </a:t>
            </a:r>
            <a:r>
              <a:rPr lang="en-US" altLang="ko-KR" sz="1600" dirty="0" err="1">
                <a:cs typeface="Arial" pitchFamily="34" charset="0"/>
              </a:rPr>
              <a:t>Oltenia</a:t>
            </a:r>
            <a:endParaRPr lang="en-US" altLang="ko-KR" sz="1600" dirty="0"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600" dirty="0">
                <a:cs typeface="Arial" pitchFamily="34" charset="0"/>
              </a:rPr>
              <a:t>Vest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600" dirty="0">
                <a:cs typeface="Arial" pitchFamily="34" charset="0"/>
              </a:rPr>
              <a:t>Nord-Vest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600" dirty="0" err="1">
                <a:cs typeface="Arial" pitchFamily="34" charset="0"/>
              </a:rPr>
              <a:t>Centru</a:t>
            </a:r>
            <a:endParaRPr lang="en-US" altLang="ko-KR" sz="1600" dirty="0"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600" dirty="0" err="1">
                <a:cs typeface="Arial" pitchFamily="34" charset="0"/>
              </a:rPr>
              <a:t>București</a:t>
            </a:r>
            <a:r>
              <a:rPr lang="en-US" altLang="ko-KR" sz="1600" dirty="0">
                <a:cs typeface="Arial" pitchFamily="34" charset="0"/>
              </a:rPr>
              <a:t> Ilfov, cu </a:t>
            </a:r>
            <a:r>
              <a:rPr lang="en-US" altLang="ko-KR" sz="1600" dirty="0" err="1">
                <a:cs typeface="Arial" pitchFamily="34" charset="0"/>
              </a:rPr>
              <a:t>mențiunea</a:t>
            </a:r>
            <a:r>
              <a:rPr lang="en-US" altLang="ko-KR" sz="1600" dirty="0">
                <a:cs typeface="Arial" pitchFamily="34" charset="0"/>
              </a:rPr>
              <a:t> ca </a:t>
            </a:r>
            <a:r>
              <a:rPr lang="en-US" altLang="ko-KR" sz="1600" dirty="0" err="1">
                <a:cs typeface="Arial" pitchFamily="34" charset="0"/>
              </a:rPr>
              <a:t>dezvoltarea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afacerilor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sprijinite</a:t>
            </a:r>
            <a:r>
              <a:rPr lang="en-US" altLang="ko-KR" sz="1600" dirty="0">
                <a:cs typeface="Arial" pitchFamily="34" charset="0"/>
              </a:rPr>
              <a:t> NU se </a:t>
            </a:r>
            <a:r>
              <a:rPr lang="en-US" altLang="ko-KR" sz="1600" dirty="0" err="1">
                <a:cs typeface="Arial" pitchFamily="34" charset="0"/>
              </a:rPr>
              <a:t>va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realiza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în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această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regiune</a:t>
            </a:r>
            <a:r>
              <a:rPr lang="en-US" altLang="ko-KR" sz="1600" dirty="0">
                <a:cs typeface="Arial" pitchFamily="34" charset="0"/>
              </a:rPr>
              <a:t> de </a:t>
            </a:r>
            <a:r>
              <a:rPr lang="en-US" altLang="ko-KR" sz="1600" dirty="0" err="1">
                <a:cs typeface="Arial" pitchFamily="34" charset="0"/>
              </a:rPr>
              <a:t>dezvoltare</a:t>
            </a:r>
            <a:r>
              <a:rPr lang="en-US" altLang="ko-KR" sz="1600" dirty="0">
                <a:cs typeface="Arial" pitchFamily="34" charset="0"/>
              </a:rPr>
              <a:t>, </a:t>
            </a:r>
            <a:r>
              <a:rPr lang="en-US" altLang="ko-KR" sz="1600" dirty="0" err="1">
                <a:cs typeface="Arial" pitchFamily="34" charset="0"/>
              </a:rPr>
              <a:t>respectiv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sediul</a:t>
            </a:r>
            <a:r>
              <a:rPr lang="en-US" altLang="ko-KR" sz="1600" dirty="0">
                <a:cs typeface="Arial" pitchFamily="34" charset="0"/>
              </a:rPr>
              <a:t> social / </a:t>
            </a:r>
            <a:r>
              <a:rPr lang="en-US" altLang="ko-KR" sz="1600" dirty="0" err="1">
                <a:cs typeface="Arial" pitchFamily="34" charset="0"/>
              </a:rPr>
              <a:t>punctele</a:t>
            </a:r>
            <a:r>
              <a:rPr lang="en-US" altLang="ko-KR" sz="1600" dirty="0">
                <a:cs typeface="Arial" pitchFamily="34" charset="0"/>
              </a:rPr>
              <a:t> de </a:t>
            </a:r>
            <a:r>
              <a:rPr lang="en-US" altLang="ko-KR" sz="1600" dirty="0" err="1">
                <a:cs typeface="Arial" pitchFamily="34" charset="0"/>
              </a:rPr>
              <a:t>lucru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vor</a:t>
            </a:r>
            <a:r>
              <a:rPr lang="en-US" altLang="ko-KR" sz="1600" dirty="0">
                <a:cs typeface="Arial" pitchFamily="34" charset="0"/>
              </a:rPr>
              <a:t> fi situate </a:t>
            </a:r>
            <a:r>
              <a:rPr lang="en-US" altLang="ko-KR" sz="1600" dirty="0" err="1">
                <a:cs typeface="Arial" pitchFamily="34" charset="0"/>
              </a:rPr>
              <a:t>în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cele</a:t>
            </a:r>
            <a:r>
              <a:rPr lang="en-US" altLang="ko-KR" sz="1600" dirty="0">
                <a:cs typeface="Arial" pitchFamily="34" charset="0"/>
              </a:rPr>
              <a:t> 7 </a:t>
            </a:r>
            <a:r>
              <a:rPr lang="en-US" altLang="ko-KR" sz="1600" dirty="0" err="1">
                <a:cs typeface="Arial" pitchFamily="34" charset="0"/>
              </a:rPr>
              <a:t>regiuni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mai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puțin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dezvoltate</a:t>
            </a:r>
            <a:r>
              <a:rPr lang="en-US" altLang="ko-KR" sz="1600" dirty="0">
                <a:cs typeface="Arial" pitchFamily="34" charset="0"/>
              </a:rPr>
              <a:t> ale </a:t>
            </a:r>
            <a:r>
              <a:rPr lang="en-US" altLang="ko-KR" sz="1600" dirty="0" err="1">
                <a:cs typeface="Arial" pitchFamily="34" charset="0"/>
              </a:rPr>
              <a:t>României</a:t>
            </a:r>
            <a:r>
              <a:rPr lang="en-US" altLang="ko-KR" sz="1600" dirty="0">
                <a:cs typeface="Arial" pitchFamily="34" charset="0"/>
              </a:rPr>
              <a:t>.</a:t>
            </a:r>
          </a:p>
          <a:p>
            <a:pPr algn="just"/>
            <a:r>
              <a:rPr lang="en-US" altLang="ko-KR" sz="1600" dirty="0">
                <a:cs typeface="Arial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271E555-DC21-4F54-B782-FAB1B9881BAD}"/>
              </a:ext>
            </a:extLst>
          </p:cNvPr>
          <p:cNvSpPr txBox="1"/>
          <p:nvPr/>
        </p:nvSpPr>
        <p:spPr>
          <a:xfrm>
            <a:off x="6596823" y="3932393"/>
            <a:ext cx="5375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altLang="ko-KR" sz="1600" dirty="0">
                <a:cs typeface="Arial" pitchFamily="34" charset="0"/>
              </a:rPr>
              <a:t>Minimum 11,42%, </a:t>
            </a:r>
            <a:r>
              <a:rPr lang="en-US" altLang="ko-KR" sz="1600" dirty="0" err="1">
                <a:cs typeface="Arial" pitchFamily="34" charset="0"/>
              </a:rPr>
              <a:t>respectiv</a:t>
            </a:r>
            <a:r>
              <a:rPr lang="en-US" altLang="ko-KR" sz="1600" dirty="0">
                <a:cs typeface="Arial" pitchFamily="34" charset="0"/>
              </a:rPr>
              <a:t> 40 de </a:t>
            </a:r>
            <a:r>
              <a:rPr lang="en-US" altLang="ko-KR" sz="1600" dirty="0" err="1">
                <a:cs typeface="Arial" pitchFamily="34" charset="0"/>
              </a:rPr>
              <a:t>persoane</a:t>
            </a:r>
            <a:r>
              <a:rPr lang="en-US" altLang="ko-KR" sz="1600" dirty="0">
                <a:cs typeface="Arial" pitchFamily="34" charset="0"/>
              </a:rPr>
              <a:t> din </a:t>
            </a:r>
            <a:r>
              <a:rPr lang="en-US" altLang="ko-KR" sz="1600" dirty="0" err="1">
                <a:cs typeface="Arial" pitchFamily="34" charset="0"/>
              </a:rPr>
              <a:t>grupul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țină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provin</a:t>
            </a:r>
            <a:r>
              <a:rPr lang="en-US" altLang="ko-KR" sz="1600" dirty="0">
                <a:cs typeface="Arial" pitchFamily="34" charset="0"/>
              </a:rPr>
              <a:t> din </a:t>
            </a:r>
            <a:r>
              <a:rPr lang="en-US" altLang="ko-KR" sz="1600" dirty="0" err="1">
                <a:cs typeface="Arial" pitchFamily="34" charset="0"/>
              </a:rPr>
              <a:t>mediul</a:t>
            </a:r>
            <a:r>
              <a:rPr lang="en-US" altLang="ko-KR" sz="1600" dirty="0">
                <a:cs typeface="Arial" pitchFamily="34" charset="0"/>
              </a:rPr>
              <a:t> rural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ko-KR" sz="1600" dirty="0">
                <a:cs typeface="Arial" pitchFamily="34" charset="0"/>
              </a:rPr>
              <a:t>Maximum 88,58%, </a:t>
            </a:r>
            <a:r>
              <a:rPr lang="en-US" altLang="ko-KR" sz="1600" dirty="0" err="1">
                <a:cs typeface="Arial" pitchFamily="34" charset="0"/>
              </a:rPr>
              <a:t>respectiv</a:t>
            </a:r>
            <a:r>
              <a:rPr lang="en-US" altLang="ko-KR" sz="1600" dirty="0">
                <a:cs typeface="Arial" pitchFamily="34" charset="0"/>
              </a:rPr>
              <a:t> 310 </a:t>
            </a:r>
            <a:r>
              <a:rPr lang="en-US" altLang="ko-KR" sz="1600" dirty="0" err="1">
                <a:cs typeface="Arial" pitchFamily="34" charset="0"/>
              </a:rPr>
              <a:t>persoane</a:t>
            </a:r>
            <a:r>
              <a:rPr lang="en-US" altLang="ko-KR" sz="1600" dirty="0">
                <a:cs typeface="Arial" pitchFamily="34" charset="0"/>
              </a:rPr>
              <a:t> din </a:t>
            </a:r>
            <a:r>
              <a:rPr lang="en-US" altLang="ko-KR" sz="1600" dirty="0" err="1">
                <a:cs typeface="Arial" pitchFamily="34" charset="0"/>
              </a:rPr>
              <a:t>grupul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țintă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provin</a:t>
            </a:r>
            <a:r>
              <a:rPr lang="en-US" altLang="ko-KR" sz="1600" dirty="0">
                <a:cs typeface="Arial" pitchFamily="34" charset="0"/>
              </a:rPr>
              <a:t> din </a:t>
            </a:r>
            <a:r>
              <a:rPr lang="en-US" altLang="ko-KR" sz="1600" dirty="0" err="1">
                <a:cs typeface="Arial" pitchFamily="34" charset="0"/>
              </a:rPr>
              <a:t>mediul</a:t>
            </a:r>
            <a:r>
              <a:rPr lang="en-US" altLang="ko-KR" sz="1600" dirty="0">
                <a:cs typeface="Arial" pitchFamily="34" charset="0"/>
              </a:rPr>
              <a:t> urban</a:t>
            </a:r>
          </a:p>
        </p:txBody>
      </p:sp>
    </p:spTree>
    <p:extLst>
      <p:ext uri="{BB962C8B-B14F-4D97-AF65-F5344CB8AC3E}">
        <p14:creationId xmlns:p14="http://schemas.microsoft.com/office/powerpoint/2010/main" val="87018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EA3F8D9-EDF6-400F-A1FA-AF7E187FAD39}"/>
              </a:ext>
            </a:extLst>
          </p:cNvPr>
          <p:cNvSpPr txBox="1"/>
          <p:nvPr/>
        </p:nvSpPr>
        <p:spPr>
          <a:xfrm>
            <a:off x="804673" y="4322345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CLENDARUL ACTIVITĂȚILOR</a:t>
            </a:r>
            <a:endParaRPr lang="en-US" altLang="ko-KR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E59435-6D80-47CB-B396-BCD5C9739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48835" y="2107512"/>
            <a:ext cx="5435177" cy="429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23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1">
            <a:extLst>
              <a:ext uri="{FF2B5EF4-FFF2-40B4-BE49-F238E27FC236}">
                <a16:creationId xmlns="" xmlns:a16="http://schemas.microsoft.com/office/drawing/2014/main" id="{5603D04B-34A1-40DE-A064-B8A57B54F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15857"/>
              </p:ext>
            </p:extLst>
          </p:nvPr>
        </p:nvGraphicFramePr>
        <p:xfrm>
          <a:off x="4886426" y="339687"/>
          <a:ext cx="7087402" cy="610800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671392">
                  <a:extLst>
                    <a:ext uri="{9D8B030D-6E8A-4147-A177-3AD203B41FA5}">
                      <a16:colId xmlns="" xmlns:a16="http://schemas.microsoft.com/office/drawing/2014/main" val="4285444129"/>
                    </a:ext>
                  </a:extLst>
                </a:gridCol>
                <a:gridCol w="5416010">
                  <a:extLst>
                    <a:ext uri="{9D8B030D-6E8A-4147-A177-3AD203B41FA5}">
                      <a16:colId xmlns="" xmlns:a16="http://schemas.microsoft.com/office/drawing/2014/main" val="1048192198"/>
                    </a:ext>
                  </a:extLst>
                </a:gridCol>
              </a:tblGrid>
              <a:tr h="307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o-RO" sz="1500" dirty="0">
                          <a:solidFill>
                            <a:schemeClr val="bg1"/>
                          </a:solidFill>
                          <a:effectLst/>
                        </a:rPr>
                        <a:t>ETAPĂ</a:t>
                      </a:r>
                      <a:endParaRPr lang="ro-RO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o-RO" sz="1500" dirty="0">
                          <a:solidFill>
                            <a:schemeClr val="bg1"/>
                          </a:solidFill>
                          <a:effectLst/>
                        </a:rPr>
                        <a:t>ACTIVITATE</a:t>
                      </a:r>
                      <a:endParaRPr lang="ro-RO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2540319"/>
                  </a:ext>
                </a:extLst>
              </a:tr>
              <a:tr h="516493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ETAPA 1</a:t>
                      </a:r>
                    </a:p>
                  </a:txBody>
                  <a:tcPr marL="37503" marR="37503" marT="52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Organizarea unei campanii de promovare a programului de susținere a </a:t>
                      </a:r>
                      <a:r>
                        <a:rPr lang="ro-RO" sz="1000" b="1" dirty="0" err="1">
                          <a:effectLst/>
                        </a:rPr>
                        <a:t>antreprenoriatului</a:t>
                      </a:r>
                      <a:r>
                        <a:rPr lang="ro-RO" sz="1000" b="1" dirty="0">
                          <a:effectLst/>
                        </a:rPr>
                        <a:t> și informarea potențialilor participanți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038239664"/>
                  </a:ext>
                </a:extLst>
              </a:tr>
              <a:tr h="40333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o-RO" sz="1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Derularea procesului de selecție a grupului țintă ce va participa la cursurile de antreprenoriat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2577785638"/>
                  </a:ext>
                </a:extLst>
              </a:tr>
              <a:tr h="40333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o-RO" sz="1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620520" algn="l"/>
                        </a:tabLst>
                      </a:pPr>
                      <a:r>
                        <a:rPr lang="ro-RO" sz="1000" b="1" dirty="0">
                          <a:effectLst/>
                        </a:rPr>
                        <a:t>Derularea programului de formare antreprenorială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2943137158"/>
                  </a:ext>
                </a:extLst>
              </a:tr>
              <a:tr h="40333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o-RO" sz="1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Evaluarea și selecția planurilor de afaceri în vederea finanțării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967490033"/>
                  </a:ext>
                </a:extLst>
              </a:tr>
              <a:tr h="40333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o-RO" sz="1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Organizarea stagiilor de practică pentru viitorii antreprenori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1794348988"/>
                  </a:ext>
                </a:extLst>
              </a:tr>
              <a:tr h="40333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o-RO" sz="1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Înființarea și derularea de activități în cadrul a 2 întreprinderi simulate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4068562379"/>
                  </a:ext>
                </a:extLst>
              </a:tr>
              <a:tr h="40333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o-RO" sz="1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Furnizarea de servicii personalizate de mentorat și consultanță persoanelor selectate în vederea demarării implementării planurilor de afaceri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4266735440"/>
                  </a:ext>
                </a:extLst>
              </a:tr>
              <a:tr h="40333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o-RO" sz="1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 err="1">
                          <a:effectLst/>
                        </a:rPr>
                        <a:t>Înfințarea</a:t>
                      </a:r>
                      <a:r>
                        <a:rPr lang="ro-RO" sz="1000" b="1" dirty="0">
                          <a:effectLst/>
                        </a:rPr>
                        <a:t> societăților și semnarea contractelor de subvenție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3688428739"/>
                  </a:ext>
                </a:extLst>
              </a:tr>
              <a:tr h="40333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ETAPA 2</a:t>
                      </a: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Acordarea sumelor aferente implementării planurilor de afaceri selectate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3112647171"/>
                  </a:ext>
                </a:extLst>
              </a:tr>
              <a:tr h="40333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o-RO" sz="1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Monitorizarea funcționării și dezvoltării afacerilor finanțate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2879917978"/>
                  </a:ext>
                </a:extLst>
              </a:tr>
              <a:tr h="40333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ETAPA 3</a:t>
                      </a: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Dezvoltarea unui centru de susținere și promovare a întreprinderilor finanțate în cadrul proiectului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3212811188"/>
                  </a:ext>
                </a:extLst>
              </a:tr>
              <a:tr h="40333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o-RO" sz="1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Monitorizarea activității afacerilor finanțate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3022697036"/>
                  </a:ext>
                </a:extLst>
              </a:tr>
              <a:tr h="40333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o-RO" sz="1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Elaborarea unei propuneri de politici publice pentru dezvoltarea </a:t>
                      </a:r>
                      <a:r>
                        <a:rPr lang="ro-RO" sz="1000" b="1" dirty="0" err="1">
                          <a:effectLst/>
                        </a:rPr>
                        <a:t>antreprenoriatului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3455603283"/>
                  </a:ext>
                </a:extLst>
              </a:tr>
              <a:tr h="40333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o-RO" sz="1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000" b="1" dirty="0">
                          <a:effectLst/>
                        </a:rPr>
                        <a:t>Organizarea a unui workshop pentru diseminarea, transferul și valorificarea bunelor practici dezvoltate în cadrul proiectului la nivel regional</a:t>
                      </a:r>
                      <a:endParaRPr lang="ro-R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3" marR="37503" marT="5209" marB="0" anchor="ctr"/>
                </a:tc>
                <a:extLst>
                  <a:ext uri="{0D108BD9-81ED-4DB2-BD59-A6C34878D82A}">
                    <a16:rowId xmlns="" xmlns:a16="http://schemas.microsoft.com/office/drawing/2014/main" val="8835347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739C7D-0CB8-4418-B106-90D74957D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4341" y="339687"/>
            <a:ext cx="4180765" cy="60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7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4D4E6C-13FB-46FD-B5CF-87B475317D5E}"/>
              </a:ext>
            </a:extLst>
          </p:cNvPr>
          <p:cNvSpPr txBox="1"/>
          <p:nvPr/>
        </p:nvSpPr>
        <p:spPr>
          <a:xfrm>
            <a:off x="923460" y="415649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PROGRAMUL DE FORMARE ANTREPRENORIALĂ</a:t>
            </a:r>
            <a:endParaRPr lang="en-US" altLang="ko-K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E50324A-48FD-4D74-A375-B88CDF0BD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74345" y="3531329"/>
            <a:ext cx="6264035" cy="252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12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65096" y="490183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6550B2B2-5784-4655-83C9-4FF1905AC18B}"/>
              </a:ext>
            </a:extLst>
          </p:cNvPr>
          <p:cNvSpPr txBox="1">
            <a:spLocks/>
          </p:cNvSpPr>
          <p:nvPr/>
        </p:nvSpPr>
        <p:spPr>
          <a:xfrm>
            <a:off x="390083" y="490183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PROGRAMUL DE FORMARE ANTREPRENORIALĂ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F1DB3F-4F2F-4F2A-9AB3-383F8E5D9AC6}"/>
              </a:ext>
            </a:extLst>
          </p:cNvPr>
          <p:cNvSpPr txBox="1"/>
          <p:nvPr/>
        </p:nvSpPr>
        <p:spPr>
          <a:xfrm>
            <a:off x="995837" y="1764757"/>
            <a:ext cx="1033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cs typeface="Arial" pitchFamily="34" charset="0"/>
              </a:rPr>
              <a:t>Cursul</a:t>
            </a:r>
            <a:r>
              <a:rPr lang="en-US" altLang="ko-KR" sz="1400" b="1" dirty="0">
                <a:cs typeface="Arial" pitchFamily="34" charset="0"/>
              </a:rPr>
              <a:t> de antreprenoriat </a:t>
            </a:r>
            <a:r>
              <a:rPr lang="en-US" altLang="ko-KR" sz="1400" b="1" dirty="0" err="1">
                <a:cs typeface="Arial" pitchFamily="34" charset="0"/>
              </a:rPr>
              <a:t>va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avea</a:t>
            </a:r>
            <a:r>
              <a:rPr lang="en-US" altLang="ko-KR" sz="1400" b="1" dirty="0">
                <a:cs typeface="Arial" pitchFamily="34" charset="0"/>
              </a:rPr>
              <a:t> o </a:t>
            </a:r>
            <a:r>
              <a:rPr lang="en-US" altLang="ko-KR" sz="1400" b="1" dirty="0" err="1">
                <a:cs typeface="Arial" pitchFamily="34" charset="0"/>
              </a:rPr>
              <a:t>durat</a:t>
            </a:r>
            <a:r>
              <a:rPr lang="ro-RO" altLang="ko-KR" sz="1400" b="1" dirty="0">
                <a:cs typeface="Arial" pitchFamily="34" charset="0"/>
              </a:rPr>
              <a:t>ă</a:t>
            </a:r>
            <a:r>
              <a:rPr lang="en-US" altLang="ko-KR" sz="1400" b="1" dirty="0">
                <a:cs typeface="Arial" pitchFamily="34" charset="0"/>
              </a:rPr>
              <a:t> de 40 de ore </a:t>
            </a:r>
            <a:r>
              <a:rPr lang="en-US" altLang="ko-KR" sz="1400" b="1" dirty="0" err="1">
                <a:cs typeface="Arial" pitchFamily="34" charset="0"/>
              </a:rPr>
              <a:t>și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va</a:t>
            </a:r>
            <a:r>
              <a:rPr lang="en-US" altLang="ko-KR" sz="1400" b="1" dirty="0">
                <a:cs typeface="Arial" pitchFamily="34" charset="0"/>
              </a:rPr>
              <a:t> fi </a:t>
            </a:r>
            <a:r>
              <a:rPr lang="en-US" altLang="ko-KR" sz="1400" b="1" dirty="0" err="1">
                <a:cs typeface="Arial" pitchFamily="34" charset="0"/>
              </a:rPr>
              <a:t>împărțit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în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patru</a:t>
            </a:r>
            <a:r>
              <a:rPr lang="en-US" altLang="ko-KR" sz="1400" b="1" dirty="0">
                <a:cs typeface="Arial" pitchFamily="34" charset="0"/>
              </a:rPr>
              <a:t> module:</a:t>
            </a:r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14" name="Graphic 4">
            <a:extLst>
              <a:ext uri="{FF2B5EF4-FFF2-40B4-BE49-F238E27FC236}">
                <a16:creationId xmlns="" xmlns:a16="http://schemas.microsoft.com/office/drawing/2014/main" id="{FD28BE23-AB93-448B-B855-A51860B3F865}"/>
              </a:ext>
            </a:extLst>
          </p:cNvPr>
          <p:cNvGrpSpPr/>
          <p:nvPr/>
        </p:nvGrpSpPr>
        <p:grpSpPr>
          <a:xfrm>
            <a:off x="4949505" y="2798829"/>
            <a:ext cx="2752673" cy="2201389"/>
            <a:chOff x="6221750" y="2565163"/>
            <a:chExt cx="2752673" cy="2201389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13A500F-7A86-4F6D-87A3-BDF26DEB10E7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953C043-7036-43D2-8CF2-B25860398466}"/>
                </a:ext>
              </a:extLst>
            </p:cNvPr>
            <p:cNvSpPr/>
            <p:nvPr/>
          </p:nvSpPr>
          <p:spPr>
            <a:xfrm>
              <a:off x="805892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3"/>
            </a:solidFill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3">
            <a:extLst>
              <a:ext uri="{FF2B5EF4-FFF2-40B4-BE49-F238E27FC236}">
                <a16:creationId xmlns="" xmlns:a16="http://schemas.microsoft.com/office/drawing/2014/main" id="{74AB9A62-17BC-4A2E-9E83-22AC636A05AD}"/>
              </a:ext>
            </a:extLst>
          </p:cNvPr>
          <p:cNvGrpSpPr/>
          <p:nvPr/>
        </p:nvGrpSpPr>
        <p:grpSpPr>
          <a:xfrm>
            <a:off x="2720922" y="2796424"/>
            <a:ext cx="2752673" cy="2201389"/>
            <a:chOff x="3656890" y="2565163"/>
            <a:chExt cx="2752673" cy="2201389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56AC7B82-ABA2-4AD2-912A-558D0DC5AAAD}"/>
                </a:ext>
              </a:extLst>
            </p:cNvPr>
            <p:cNvSpPr/>
            <p:nvPr/>
          </p:nvSpPr>
          <p:spPr>
            <a:xfrm>
              <a:off x="367748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C845AEF-B9FE-4626-A875-F9EBDDCB73D6}"/>
                </a:ext>
              </a:extLst>
            </p:cNvPr>
            <p:cNvSpPr/>
            <p:nvPr/>
          </p:nvSpPr>
          <p:spPr>
            <a:xfrm>
              <a:off x="549406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2"/>
            </a:solidFill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Graphic 2">
            <a:extLst>
              <a:ext uri="{FF2B5EF4-FFF2-40B4-BE49-F238E27FC236}">
                <a16:creationId xmlns="" xmlns:a16="http://schemas.microsoft.com/office/drawing/2014/main" id="{28624360-CC35-4E9E-AC0D-D8CF8E5C894B}"/>
              </a:ext>
            </a:extLst>
          </p:cNvPr>
          <p:cNvGrpSpPr/>
          <p:nvPr/>
        </p:nvGrpSpPr>
        <p:grpSpPr>
          <a:xfrm>
            <a:off x="447549" y="2785251"/>
            <a:ext cx="2752673" cy="2201389"/>
            <a:chOff x="1092030" y="2565163"/>
            <a:chExt cx="2752673" cy="2201389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643B544-A72A-4E30-ACE3-2A1E5DA0E8CF}"/>
                </a:ext>
              </a:extLst>
            </p:cNvPr>
            <p:cNvSpPr/>
            <p:nvPr/>
          </p:nvSpPr>
          <p:spPr>
            <a:xfrm>
              <a:off x="111262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7EAF34F-7C2B-4718-95CF-174F0818EA05}"/>
                </a:ext>
              </a:extLst>
            </p:cNvPr>
            <p:cNvSpPr/>
            <p:nvPr/>
          </p:nvSpPr>
          <p:spPr>
            <a:xfrm>
              <a:off x="292920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1"/>
            </a:solidFill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1" name="Graphic 4">
            <a:extLst>
              <a:ext uri="{FF2B5EF4-FFF2-40B4-BE49-F238E27FC236}">
                <a16:creationId xmlns="" xmlns:a16="http://schemas.microsoft.com/office/drawing/2014/main" id="{B8A3B373-914D-44B7-A6D8-0EA9E3AB5165}"/>
              </a:ext>
            </a:extLst>
          </p:cNvPr>
          <p:cNvGrpSpPr/>
          <p:nvPr/>
        </p:nvGrpSpPr>
        <p:grpSpPr>
          <a:xfrm>
            <a:off x="9432115" y="2775062"/>
            <a:ext cx="2752673" cy="2201389"/>
            <a:chOff x="6221750" y="2565163"/>
            <a:chExt cx="2752673" cy="2201389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795D9D4F-BAF2-49E8-A2B6-A55EB9ECC4FD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DAD161A4-3BA1-42DF-8D16-F124D666D3D7}"/>
                </a:ext>
              </a:extLst>
            </p:cNvPr>
            <p:cNvSpPr/>
            <p:nvPr/>
          </p:nvSpPr>
          <p:spPr>
            <a:xfrm>
              <a:off x="805892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4"/>
            </a:solidFill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8DD39AC1-6661-43C9-874E-F94687F12EDA}"/>
              </a:ext>
            </a:extLst>
          </p:cNvPr>
          <p:cNvGrpSpPr/>
          <p:nvPr/>
        </p:nvGrpSpPr>
        <p:grpSpPr>
          <a:xfrm>
            <a:off x="1043182" y="3545010"/>
            <a:ext cx="1561411" cy="893292"/>
            <a:chOff x="1985506" y="4307149"/>
            <a:chExt cx="7456453" cy="893292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261817B-664A-49F9-B25F-68CBD8A9C940}"/>
                </a:ext>
              </a:extLst>
            </p:cNvPr>
            <p:cNvSpPr txBox="1"/>
            <p:nvPr/>
          </p:nvSpPr>
          <p:spPr>
            <a:xfrm>
              <a:off x="1985506" y="4554110"/>
              <a:ext cx="745644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MANAGEMENTUL AFACERII </a:t>
              </a:r>
              <a:endParaRPr lang="ro-RO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(8 </a:t>
              </a:r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ORE)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E367F0A-F9EE-4AE0-AF06-4DF2E21AC0AC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200" b="1" dirty="0">
                  <a:latin typeface="Arial" pitchFamily="34" charset="0"/>
                  <a:cs typeface="Arial" pitchFamily="34" charset="0"/>
                </a:rPr>
                <a:t>1.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E2FA008-7180-48D0-A685-E67832A668AC}"/>
              </a:ext>
            </a:extLst>
          </p:cNvPr>
          <p:cNvGrpSpPr/>
          <p:nvPr/>
        </p:nvGrpSpPr>
        <p:grpSpPr>
          <a:xfrm>
            <a:off x="3316555" y="3634241"/>
            <a:ext cx="1561410" cy="714829"/>
            <a:chOff x="1985511" y="4307149"/>
            <a:chExt cx="7456448" cy="714829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4E1047B-83EB-4EC6-B954-F47D84A1A7E0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MARKETING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ro-RO" altLang="ko-KR" sz="12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8</a:t>
              </a:r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ORE)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EE50362-0342-4CB4-8801-3E2EF7CD17CE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200" b="1" dirty="0">
                  <a:latin typeface="Arial" pitchFamily="34" charset="0"/>
                  <a:cs typeface="Arial" pitchFamily="34" charset="0"/>
                </a:rPr>
                <a:t>2.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100108C3-DA15-4EB1-B6BB-15E4822F1E73}"/>
              </a:ext>
            </a:extLst>
          </p:cNvPr>
          <p:cNvGrpSpPr/>
          <p:nvPr/>
        </p:nvGrpSpPr>
        <p:grpSpPr>
          <a:xfrm>
            <a:off x="5825222" y="3406510"/>
            <a:ext cx="1561410" cy="1058728"/>
            <a:chOff x="-3836732" y="4069893"/>
            <a:chExt cx="7456448" cy="1058728"/>
          </a:xfrm>
          <a:noFill/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59F374C7-5114-4098-949D-B70A3984AD4E}"/>
                </a:ext>
              </a:extLst>
            </p:cNvPr>
            <p:cNvSpPr txBox="1"/>
            <p:nvPr/>
          </p:nvSpPr>
          <p:spPr>
            <a:xfrm>
              <a:off x="-3836727" y="4297624"/>
              <a:ext cx="745644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MANAGEMENT FINANCIAR - CONTABIL </a:t>
              </a:r>
              <a:endParaRPr lang="ro-RO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8</a:t>
              </a:r>
              <a:r>
                <a:rPr lang="en-US" altLang="ko-KR" sz="1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ORE)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33287F2-C53C-4E7D-B334-BB1D34D05134}"/>
                </a:ext>
              </a:extLst>
            </p:cNvPr>
            <p:cNvSpPr txBox="1"/>
            <p:nvPr/>
          </p:nvSpPr>
          <p:spPr>
            <a:xfrm>
              <a:off x="-3836732" y="4069893"/>
              <a:ext cx="745644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ko-KR" sz="1200" b="1" dirty="0">
                  <a:latin typeface="Arial" pitchFamily="34" charset="0"/>
                  <a:cs typeface="Arial" pitchFamily="34" charset="0"/>
                </a:rPr>
                <a:t>3.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DB62F424-8753-4737-922E-9B60ED72EEAC}"/>
              </a:ext>
            </a:extLst>
          </p:cNvPr>
          <p:cNvGrpSpPr/>
          <p:nvPr/>
        </p:nvGrpSpPr>
        <p:grpSpPr>
          <a:xfrm>
            <a:off x="10171157" y="3425808"/>
            <a:ext cx="1561410" cy="1084161"/>
            <a:chOff x="1985511" y="4307149"/>
            <a:chExt cx="7456448" cy="1084161"/>
          </a:xfrm>
          <a:noFill/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7763CC6E-814D-46AA-A5F7-B9D0D05D7E73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ko-KR" sz="1200" b="1" dirty="0">
                  <a:latin typeface="Arial" pitchFamily="34" charset="0"/>
                  <a:cs typeface="Arial" pitchFamily="34" charset="0"/>
                </a:rPr>
                <a:t>DEZVOLTAREA PLANULUI DE AFACERI </a:t>
              </a:r>
              <a:endParaRPr lang="ro-RO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it-IT" altLang="ko-KR" sz="1200" b="1" dirty="0" smtClean="0">
                  <a:latin typeface="Arial" pitchFamily="34" charset="0"/>
                  <a:cs typeface="Arial" pitchFamily="34" charset="0"/>
                </a:rPr>
                <a:t>(8</a:t>
              </a:r>
              <a:r>
                <a:rPr lang="it-IT" altLang="ko-KR" sz="1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altLang="ko-KR" sz="1200" b="1" dirty="0">
                  <a:latin typeface="Arial" pitchFamily="34" charset="0"/>
                  <a:cs typeface="Arial" pitchFamily="34" charset="0"/>
                </a:rPr>
                <a:t>ORE)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4BE16B3D-E6E0-4C46-B142-EDED653CF05A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ko-KR" sz="1200" b="1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ro-RO" altLang="ko-KR" sz="12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B0094D5-BA89-496E-9EA2-E0D2BA1BFF90}"/>
              </a:ext>
            </a:extLst>
          </p:cNvPr>
          <p:cNvSpPr txBox="1"/>
          <p:nvPr/>
        </p:nvSpPr>
        <p:spPr>
          <a:xfrm>
            <a:off x="851905" y="5356065"/>
            <a:ext cx="10880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ko-KR" sz="1400" b="1" dirty="0" err="1">
                <a:cs typeface="Arial" pitchFamily="34" charset="0"/>
              </a:rPr>
              <a:t>Modulul</a:t>
            </a:r>
            <a:r>
              <a:rPr lang="en-GB" altLang="ko-KR" sz="1400" b="1" dirty="0">
                <a:cs typeface="Arial" pitchFamily="34" charset="0"/>
              </a:rPr>
              <a:t> de </a:t>
            </a:r>
            <a:r>
              <a:rPr lang="en-GB" altLang="ko-KR" sz="1400" b="1" dirty="0" smtClean="0">
                <a:cs typeface="Arial" pitchFamily="34" charset="0"/>
              </a:rPr>
              <a:t>comp</a:t>
            </a:r>
            <a:r>
              <a:rPr lang="ro-RO" altLang="ko-KR" sz="1400" b="1" dirty="0" err="1" smtClean="0">
                <a:cs typeface="Arial" pitchFamily="34" charset="0"/>
              </a:rPr>
              <a:t>etențe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err="1">
                <a:cs typeface="Arial" pitchFamily="34" charset="0"/>
              </a:rPr>
              <a:t>digitale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en-GB" altLang="ko-KR" sz="1400" b="1" dirty="0" err="1">
                <a:cs typeface="Arial" pitchFamily="34" charset="0"/>
              </a:rPr>
              <a:t>va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en-GB" altLang="ko-KR" sz="1400" b="1" dirty="0" err="1">
                <a:cs typeface="Arial" pitchFamily="34" charset="0"/>
              </a:rPr>
              <a:t>contribui</a:t>
            </a:r>
            <a:r>
              <a:rPr lang="en-GB" altLang="ko-KR" sz="1400" b="1" dirty="0">
                <a:cs typeface="Arial" pitchFamily="34" charset="0"/>
              </a:rPr>
              <a:t> la </a:t>
            </a:r>
            <a:r>
              <a:rPr lang="en-GB" altLang="ko-KR" sz="1400" b="1" dirty="0" err="1">
                <a:cs typeface="Arial" pitchFamily="34" charset="0"/>
              </a:rPr>
              <a:t>alfabetizarea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en-GB" altLang="ko-KR" sz="1400" b="1" dirty="0" err="1">
                <a:cs typeface="Arial" pitchFamily="34" charset="0"/>
              </a:rPr>
              <a:t>digitala</a:t>
            </a:r>
            <a:r>
              <a:rPr lang="en-GB" altLang="ko-KR" sz="1400" b="1" dirty="0">
                <a:cs typeface="Arial" pitchFamily="34" charset="0"/>
              </a:rPr>
              <a:t> a </a:t>
            </a:r>
            <a:r>
              <a:rPr lang="en-GB" altLang="ko-KR" sz="1400" b="1" dirty="0" err="1" smtClean="0">
                <a:cs typeface="Arial" pitchFamily="34" charset="0"/>
              </a:rPr>
              <a:t>poten</a:t>
            </a:r>
            <a:r>
              <a:rPr lang="ro-RO" altLang="ko-KR" sz="1400" b="1" dirty="0" smtClean="0">
                <a:cs typeface="Arial" pitchFamily="34" charset="0"/>
              </a:rPr>
              <a:t>ț</a:t>
            </a:r>
            <a:r>
              <a:rPr lang="en-GB" altLang="ko-KR" sz="1400" b="1" dirty="0" err="1" smtClean="0">
                <a:cs typeface="Arial" pitchFamily="34" charset="0"/>
              </a:rPr>
              <a:t>ialilor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err="1">
                <a:cs typeface="Arial" pitchFamily="34" charset="0"/>
              </a:rPr>
              <a:t>antreprenori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en-GB" altLang="ko-KR" sz="1400" b="1" dirty="0" err="1" smtClean="0">
                <a:cs typeface="Arial" pitchFamily="34" charset="0"/>
              </a:rPr>
              <a:t>prin</a:t>
            </a:r>
            <a:r>
              <a:rPr lang="ro-RO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err="1" smtClean="0">
                <a:cs typeface="Arial" pitchFamily="34" charset="0"/>
              </a:rPr>
              <a:t>facilitarea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ro-RO" altLang="ko-KR" sz="1400" b="1" dirty="0" smtClean="0">
                <a:cs typeface="Arial" pitchFamily="34" charset="0"/>
              </a:rPr>
              <a:t>î</a:t>
            </a:r>
            <a:r>
              <a:rPr lang="en-GB" altLang="ko-KR" sz="1400" b="1" dirty="0" smtClean="0">
                <a:cs typeface="Arial" pitchFamily="34" charset="0"/>
              </a:rPr>
              <a:t>n</a:t>
            </a:r>
            <a:r>
              <a:rPr lang="ro-RO" altLang="ko-KR" sz="1400" b="1" dirty="0" smtClean="0">
                <a:cs typeface="Arial" pitchFamily="34" charset="0"/>
              </a:rPr>
              <a:t>ț</a:t>
            </a:r>
            <a:r>
              <a:rPr lang="en-GB" altLang="ko-KR" sz="1400" b="1" dirty="0" err="1" smtClean="0">
                <a:cs typeface="Arial" pitchFamily="34" charset="0"/>
              </a:rPr>
              <a:t>elegerii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err="1">
                <a:cs typeface="Arial" pitchFamily="34" charset="0"/>
              </a:rPr>
              <a:t>modului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ro-RO" altLang="ko-KR" sz="1400" b="1" dirty="0" smtClean="0">
                <a:cs typeface="Arial" pitchFamily="34" charset="0"/>
              </a:rPr>
              <a:t>î</a:t>
            </a:r>
            <a:r>
              <a:rPr lang="en-GB" altLang="ko-KR" sz="1400" b="1" dirty="0" smtClean="0">
                <a:cs typeface="Arial" pitchFamily="34" charset="0"/>
              </a:rPr>
              <a:t>n </a:t>
            </a:r>
            <a:r>
              <a:rPr lang="en-GB" altLang="ko-KR" sz="1400" b="1" dirty="0">
                <a:cs typeface="Arial" pitchFamily="34" charset="0"/>
              </a:rPr>
              <a:t>care </a:t>
            </a:r>
            <a:r>
              <a:rPr lang="ro-RO" altLang="ko-KR" sz="1400" b="1" dirty="0" err="1" smtClean="0">
                <a:cs typeface="Arial" pitchFamily="34" charset="0"/>
              </a:rPr>
              <a:t>îș</a:t>
            </a:r>
            <a:r>
              <a:rPr lang="en-GB" altLang="ko-KR" sz="1400" b="1" dirty="0" err="1" smtClean="0">
                <a:cs typeface="Arial" pitchFamily="34" charset="0"/>
              </a:rPr>
              <a:t>i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>
                <a:cs typeface="Arial" pitchFamily="34" charset="0"/>
              </a:rPr>
              <a:t>pot </a:t>
            </a:r>
            <a:r>
              <a:rPr lang="en-GB" altLang="ko-KR" sz="1400" b="1" dirty="0" err="1">
                <a:cs typeface="Arial" pitchFamily="34" charset="0"/>
              </a:rPr>
              <a:t>crea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en-GB" altLang="ko-KR" sz="1400" b="1" dirty="0" err="1">
                <a:cs typeface="Arial" pitchFamily="34" charset="0"/>
              </a:rPr>
              <a:t>avantaje</a:t>
            </a:r>
            <a:r>
              <a:rPr lang="en-GB" altLang="ko-KR" sz="1400" b="1" dirty="0">
                <a:cs typeface="Arial" pitchFamily="34" charset="0"/>
              </a:rPr>
              <a:t> competitive </a:t>
            </a:r>
            <a:r>
              <a:rPr lang="ro-RO" altLang="ko-KR" sz="1400" b="1" dirty="0" smtClean="0">
                <a:cs typeface="Arial" pitchFamily="34" charset="0"/>
              </a:rPr>
              <a:t>î</a:t>
            </a:r>
            <a:r>
              <a:rPr lang="en-GB" altLang="ko-KR" sz="1400" b="1" dirty="0" smtClean="0">
                <a:cs typeface="Arial" pitchFamily="34" charset="0"/>
              </a:rPr>
              <a:t>n </a:t>
            </a:r>
            <a:r>
              <a:rPr lang="en-GB" altLang="ko-KR" sz="1400" b="1" dirty="0" err="1" smtClean="0">
                <a:cs typeface="Arial" pitchFamily="34" charset="0"/>
              </a:rPr>
              <a:t>seg</a:t>
            </a:r>
            <a:r>
              <a:rPr lang="ro-RO" altLang="ko-KR" sz="1400" b="1" dirty="0" err="1" smtClean="0">
                <a:cs typeface="Arial" pitchFamily="34" charset="0"/>
              </a:rPr>
              <a:t>mentul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>
                <a:cs typeface="Arial" pitchFamily="34" charset="0"/>
              </a:rPr>
              <a:t>de </a:t>
            </a:r>
            <a:r>
              <a:rPr lang="en-GB" altLang="ko-KR" sz="1400" b="1" dirty="0" smtClean="0">
                <a:cs typeface="Arial" pitchFamily="34" charset="0"/>
              </a:rPr>
              <a:t>pia</a:t>
            </a:r>
            <a:r>
              <a:rPr lang="ro-RO" altLang="ko-KR" sz="1400" b="1" dirty="0" err="1" smtClean="0">
                <a:cs typeface="Arial" pitchFamily="34" charset="0"/>
              </a:rPr>
              <a:t>ță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err="1" smtClean="0">
                <a:cs typeface="Arial" pitchFamily="34" charset="0"/>
              </a:rPr>
              <a:t>vizat</a:t>
            </a:r>
            <a:r>
              <a:rPr lang="ro-RO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err="1" smtClean="0">
                <a:cs typeface="Arial" pitchFamily="34" charset="0"/>
              </a:rPr>
              <a:t>prin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err="1">
                <a:cs typeface="Arial" pitchFamily="34" charset="0"/>
              </a:rPr>
              <a:t>integrarea</a:t>
            </a:r>
            <a:r>
              <a:rPr lang="en-GB" altLang="ko-KR" sz="1400" b="1" dirty="0" smtClean="0">
                <a:cs typeface="Arial" pitchFamily="34" charset="0"/>
              </a:rPr>
              <a:t>,</a:t>
            </a:r>
            <a:r>
              <a:rPr lang="ro-RO" altLang="ko-KR" sz="1400" b="1" dirty="0" smtClean="0">
                <a:cs typeface="Arial" pitchFamily="34" charset="0"/>
              </a:rPr>
              <a:t> </a:t>
            </a:r>
            <a:r>
              <a:rPr lang="ro-RO" altLang="ko-KR" sz="1400" b="1" dirty="0">
                <a:cs typeface="Arial" pitchFamily="34" charset="0"/>
              </a:rPr>
              <a:t>î</a:t>
            </a:r>
            <a:r>
              <a:rPr lang="en-GB" altLang="ko-KR" sz="1400" b="1" dirty="0" smtClean="0">
                <a:cs typeface="Arial" pitchFamily="34" charset="0"/>
              </a:rPr>
              <a:t>n </a:t>
            </a:r>
            <a:r>
              <a:rPr lang="en-GB" altLang="ko-KR" sz="1400" b="1" dirty="0" err="1" smtClean="0">
                <a:cs typeface="Arial" pitchFamily="34" charset="0"/>
              </a:rPr>
              <a:t>func</a:t>
            </a:r>
            <a:r>
              <a:rPr lang="ro-RO" altLang="ko-KR" sz="1400" b="1" dirty="0" smtClean="0">
                <a:cs typeface="Arial" pitchFamily="34" charset="0"/>
              </a:rPr>
              <a:t>ție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>
                <a:cs typeface="Arial" pitchFamily="34" charset="0"/>
              </a:rPr>
              <a:t>de </a:t>
            </a:r>
            <a:r>
              <a:rPr lang="en-GB" altLang="ko-KR" sz="1400" b="1" dirty="0" err="1">
                <a:cs typeface="Arial" pitchFamily="34" charset="0"/>
              </a:rPr>
              <a:t>specificul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en-GB" altLang="ko-KR" sz="1400" b="1" dirty="0" err="1" smtClean="0">
                <a:cs typeface="Arial" pitchFamily="34" charset="0"/>
              </a:rPr>
              <a:t>dom</a:t>
            </a:r>
            <a:r>
              <a:rPr lang="ro-RO" altLang="ko-KR" sz="1400" b="1" dirty="0" err="1" smtClean="0">
                <a:cs typeface="Arial" pitchFamily="34" charset="0"/>
              </a:rPr>
              <a:t>eniului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>
                <a:cs typeface="Arial" pitchFamily="34" charset="0"/>
              </a:rPr>
              <a:t>de </a:t>
            </a:r>
            <a:r>
              <a:rPr lang="en-GB" altLang="ko-KR" sz="1400" b="1" dirty="0" err="1">
                <a:cs typeface="Arial" pitchFamily="34" charset="0"/>
              </a:rPr>
              <a:t>activitate</a:t>
            </a:r>
            <a:r>
              <a:rPr lang="en-GB" altLang="ko-KR" sz="1400" b="1" dirty="0">
                <a:cs typeface="Arial" pitchFamily="34" charset="0"/>
              </a:rPr>
              <a:t> al </a:t>
            </a:r>
            <a:r>
              <a:rPr lang="en-GB" altLang="ko-KR" sz="1400" b="1" dirty="0" err="1">
                <a:cs typeface="Arial" pitchFamily="34" charset="0"/>
              </a:rPr>
              <a:t>afacerii</a:t>
            </a:r>
            <a:r>
              <a:rPr lang="en-GB" altLang="ko-KR" sz="1400" b="1" dirty="0" smtClean="0">
                <a:cs typeface="Arial" pitchFamily="34" charset="0"/>
              </a:rPr>
              <a:t>,</a:t>
            </a:r>
            <a:r>
              <a:rPr lang="ro-RO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smtClean="0">
                <a:cs typeface="Arial" pitchFamily="34" charset="0"/>
              </a:rPr>
              <a:t>a </a:t>
            </a:r>
            <a:r>
              <a:rPr lang="en-GB" altLang="ko-KR" sz="1400" b="1" dirty="0" err="1">
                <a:cs typeface="Arial" pitchFamily="34" charset="0"/>
              </a:rPr>
              <a:t>unor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en-GB" altLang="ko-KR" sz="1400" b="1" dirty="0" err="1" smtClean="0">
                <a:cs typeface="Arial" pitchFamily="34" charset="0"/>
              </a:rPr>
              <a:t>aplica</a:t>
            </a:r>
            <a:r>
              <a:rPr lang="ro-RO" altLang="ko-KR" sz="1400" b="1" dirty="0" smtClean="0">
                <a:cs typeface="Arial" pitchFamily="34" charset="0"/>
              </a:rPr>
              <a:t>ț</a:t>
            </a:r>
            <a:r>
              <a:rPr lang="en-GB" altLang="ko-KR" sz="1400" b="1" dirty="0" smtClean="0">
                <a:cs typeface="Arial" pitchFamily="34" charset="0"/>
              </a:rPr>
              <a:t>ii </a:t>
            </a:r>
            <a:r>
              <a:rPr lang="en-GB" altLang="ko-KR" sz="1400" b="1" dirty="0" err="1">
                <a:cs typeface="Arial" pitchFamily="34" charset="0"/>
              </a:rPr>
              <a:t>digitale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ro-RO" altLang="ko-KR" sz="1400" b="1" dirty="0" err="1" smtClean="0">
                <a:cs typeface="Arial" pitchFamily="34" charset="0"/>
              </a:rPr>
              <a:t>ș</a:t>
            </a:r>
            <a:r>
              <a:rPr lang="en-GB" altLang="ko-KR" sz="1400" b="1" dirty="0" err="1" smtClean="0">
                <a:cs typeface="Arial" pitchFamily="34" charset="0"/>
              </a:rPr>
              <a:t>i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err="1" smtClean="0">
                <a:cs typeface="Arial" pitchFamily="34" charset="0"/>
              </a:rPr>
              <a:t>solutii</a:t>
            </a:r>
            <a:r>
              <a:rPr lang="ro-RO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err="1" smtClean="0">
                <a:cs typeface="Arial" pitchFamily="34" charset="0"/>
              </a:rPr>
              <a:t>informatice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err="1">
                <a:cs typeface="Arial" pitchFamily="34" charset="0"/>
              </a:rPr>
              <a:t>menite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en-GB" altLang="ko-KR" sz="1400" b="1" dirty="0" smtClean="0">
                <a:cs typeface="Arial" pitchFamily="34" charset="0"/>
              </a:rPr>
              <a:t>s</a:t>
            </a:r>
            <a:r>
              <a:rPr lang="ro-RO" altLang="ko-KR" sz="1400" b="1" dirty="0" smtClean="0">
                <a:cs typeface="Arial" pitchFamily="34" charset="0"/>
              </a:rPr>
              <a:t>ă</a:t>
            </a:r>
            <a:r>
              <a:rPr lang="en-GB" altLang="ko-KR" sz="1400" b="1" dirty="0" smtClean="0">
                <a:cs typeface="Arial" pitchFamily="34" charset="0"/>
              </a:rPr>
              <a:t> </a:t>
            </a:r>
            <a:r>
              <a:rPr lang="en-GB" altLang="ko-KR" sz="1400" b="1" dirty="0" err="1">
                <a:cs typeface="Arial" pitchFamily="34" charset="0"/>
              </a:rPr>
              <a:t>contribuie</a:t>
            </a:r>
            <a:r>
              <a:rPr lang="en-GB" altLang="ko-KR" sz="1400" b="1" dirty="0">
                <a:cs typeface="Arial" pitchFamily="34" charset="0"/>
              </a:rPr>
              <a:t> la </a:t>
            </a:r>
            <a:r>
              <a:rPr lang="en-GB" altLang="ko-KR" sz="1400" b="1" dirty="0" err="1">
                <a:cs typeface="Arial" pitchFamily="34" charset="0"/>
              </a:rPr>
              <a:t>caracterul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en-GB" altLang="ko-KR" sz="1400" b="1" dirty="0" err="1">
                <a:cs typeface="Arial" pitchFamily="34" charset="0"/>
              </a:rPr>
              <a:t>inovativ</a:t>
            </a:r>
            <a:r>
              <a:rPr lang="en-GB" altLang="ko-KR" sz="1400" b="1" dirty="0">
                <a:cs typeface="Arial" pitchFamily="34" charset="0"/>
              </a:rPr>
              <a:t> </a:t>
            </a:r>
            <a:r>
              <a:rPr lang="en-GB" altLang="ko-KR" sz="1400" b="1" dirty="0" smtClean="0">
                <a:cs typeface="Arial" pitchFamily="34" charset="0"/>
              </a:rPr>
              <a:t>al</a:t>
            </a:r>
            <a:r>
              <a:rPr lang="ro-RO" altLang="ko-KR" sz="1400" b="1" dirty="0" smtClean="0">
                <a:cs typeface="Arial" pitchFamily="34" charset="0"/>
              </a:rPr>
              <a:t> afacerii.</a:t>
            </a:r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47" name="Graphic 4">
            <a:extLst>
              <a:ext uri="{FF2B5EF4-FFF2-40B4-BE49-F238E27FC236}">
                <a16:creationId xmlns="" xmlns:a16="http://schemas.microsoft.com/office/drawing/2014/main" id="{B8A3B373-914D-44B7-A6D8-0EA9E3AB5165}"/>
              </a:ext>
            </a:extLst>
          </p:cNvPr>
          <p:cNvGrpSpPr/>
          <p:nvPr/>
        </p:nvGrpSpPr>
        <p:grpSpPr>
          <a:xfrm>
            <a:off x="7148909" y="2820070"/>
            <a:ext cx="2752673" cy="2201389"/>
            <a:chOff x="6221750" y="2565163"/>
            <a:chExt cx="2752673" cy="2201389"/>
          </a:xfrm>
        </p:grpSpPr>
        <p:sp>
          <p:nvSpPr>
            <p:cNvPr id="48" name="Freeform: Shape 31">
              <a:extLst>
                <a:ext uri="{FF2B5EF4-FFF2-40B4-BE49-F238E27FC236}">
                  <a16:creationId xmlns="" xmlns:a16="http://schemas.microsoft.com/office/drawing/2014/main" id="{795D9D4F-BAF2-49E8-A2B6-A55EB9ECC4FD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32">
              <a:extLst>
                <a:ext uri="{FF2B5EF4-FFF2-40B4-BE49-F238E27FC236}">
                  <a16:creationId xmlns="" xmlns:a16="http://schemas.microsoft.com/office/drawing/2014/main" id="{DAD161A4-3BA1-42DF-8D16-F124D666D3D7}"/>
                </a:ext>
              </a:extLst>
            </p:cNvPr>
            <p:cNvSpPr/>
            <p:nvPr/>
          </p:nvSpPr>
          <p:spPr>
            <a:xfrm>
              <a:off x="805892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4"/>
            </a:solidFill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2">
            <a:extLst>
              <a:ext uri="{FF2B5EF4-FFF2-40B4-BE49-F238E27FC236}">
                <a16:creationId xmlns="" xmlns:a16="http://schemas.microsoft.com/office/drawing/2014/main" id="{DB62F424-8753-4737-922E-9B60ED72EEAC}"/>
              </a:ext>
            </a:extLst>
          </p:cNvPr>
          <p:cNvGrpSpPr/>
          <p:nvPr/>
        </p:nvGrpSpPr>
        <p:grpSpPr>
          <a:xfrm>
            <a:off x="7938092" y="3466930"/>
            <a:ext cx="1561410" cy="1084161"/>
            <a:chOff x="1985511" y="4307149"/>
            <a:chExt cx="7456448" cy="1084161"/>
          </a:xfrm>
          <a:noFill/>
        </p:grpSpPr>
        <p:sp>
          <p:nvSpPr>
            <p:cNvPr id="51" name="TextBox 43">
              <a:extLst>
                <a:ext uri="{FF2B5EF4-FFF2-40B4-BE49-F238E27FC236}">
                  <a16:creationId xmlns="" xmlns:a16="http://schemas.microsoft.com/office/drawing/2014/main" id="{7763CC6E-814D-46AA-A5F7-B9D0D05D7E73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ko-KR" sz="1200" b="1" dirty="0">
                  <a:latin typeface="Arial" pitchFamily="34" charset="0"/>
                  <a:cs typeface="Arial" pitchFamily="34" charset="0"/>
                </a:rPr>
                <a:t>DEZVOLTAREA </a:t>
              </a:r>
              <a:r>
                <a:rPr lang="it-IT" altLang="ko-KR" sz="1200" b="1" dirty="0" smtClean="0">
                  <a:latin typeface="Arial" pitchFamily="34" charset="0"/>
                  <a:cs typeface="Arial" pitchFamily="34" charset="0"/>
                </a:rPr>
                <a:t>COMPE</a:t>
              </a:r>
              <a:r>
                <a:rPr lang="ro-RO" altLang="ko-KR" sz="1200" b="1" dirty="0" smtClean="0">
                  <a:latin typeface="Arial" pitchFamily="34" charset="0"/>
                  <a:cs typeface="Arial" pitchFamily="34" charset="0"/>
                </a:rPr>
                <a:t>TENȚE</a:t>
              </a:r>
            </a:p>
            <a:p>
              <a:pPr algn="ctr"/>
              <a:r>
                <a:rPr lang="ro-RO" altLang="ko-KR" sz="1200" b="1" dirty="0" smtClean="0">
                  <a:latin typeface="Arial" pitchFamily="34" charset="0"/>
                  <a:cs typeface="Arial" pitchFamily="34" charset="0"/>
                </a:rPr>
                <a:t>DIGITALE</a:t>
              </a:r>
              <a:endParaRPr lang="ro-RO" altLang="ko-KR" sz="1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it-IT" altLang="ko-KR" sz="1200" b="1" dirty="0" smtClean="0">
                  <a:latin typeface="Arial" pitchFamily="34" charset="0"/>
                  <a:cs typeface="Arial" pitchFamily="34" charset="0"/>
                </a:rPr>
                <a:t>(8</a:t>
              </a:r>
              <a:r>
                <a:rPr lang="it-IT" altLang="ko-KR" sz="1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altLang="ko-KR" sz="1200" b="1" dirty="0">
                  <a:latin typeface="Arial" pitchFamily="34" charset="0"/>
                  <a:cs typeface="Arial" pitchFamily="34" charset="0"/>
                </a:rPr>
                <a:t>ORE)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44">
              <a:extLst>
                <a:ext uri="{FF2B5EF4-FFF2-40B4-BE49-F238E27FC236}">
                  <a16:creationId xmlns="" xmlns:a16="http://schemas.microsoft.com/office/drawing/2014/main" id="{4BE16B3D-E6E0-4C46-B142-EDED653CF05A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ko-KR" sz="1200" b="1" dirty="0">
                  <a:latin typeface="Arial" pitchFamily="34" charset="0"/>
                  <a:cs typeface="Arial" pitchFamily="34" charset="0"/>
                </a:rPr>
                <a:t>4</a:t>
              </a:r>
              <a:r>
                <a:rPr lang="ro-RO" altLang="ko-KR" sz="12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75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4D4E6C-13FB-46FD-B5CF-87B475317D5E}"/>
              </a:ext>
            </a:extLst>
          </p:cNvPr>
          <p:cNvSpPr txBox="1"/>
          <p:nvPr/>
        </p:nvSpPr>
        <p:spPr>
          <a:xfrm>
            <a:off x="923460" y="415649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PLANUL DE AFACERE - DE LA DEPUNERE LA FINANȚARE</a:t>
            </a:r>
            <a:endParaRPr lang="en-US" altLang="ko-K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C76E03-78A4-4C26-B028-311944AF9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04418" y="1990164"/>
            <a:ext cx="5802269" cy="451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28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475129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Text Placeholder 1">
            <a:extLst>
              <a:ext uri="{FF2B5EF4-FFF2-40B4-BE49-F238E27FC236}">
                <a16:creationId xmlns="" xmlns:a16="http://schemas.microsoft.com/office/drawing/2014/main" id="{76BCA90D-1758-452C-9D64-7F185204DE9F}"/>
              </a:ext>
            </a:extLst>
          </p:cNvPr>
          <p:cNvSpPr txBox="1">
            <a:spLocks/>
          </p:cNvSpPr>
          <p:nvPr/>
        </p:nvSpPr>
        <p:spPr>
          <a:xfrm>
            <a:off x="282311" y="55877"/>
            <a:ext cx="11573197" cy="149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Planul de afaceri – de la depunere la finanțare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6DAB9C7E-40A1-4F86-B46D-CEDB352B7204}"/>
              </a:ext>
            </a:extLst>
          </p:cNvPr>
          <p:cNvGrpSpPr/>
          <p:nvPr/>
        </p:nvGrpSpPr>
        <p:grpSpPr>
          <a:xfrm>
            <a:off x="738195" y="1688950"/>
            <a:ext cx="2973188" cy="4525962"/>
            <a:chOff x="910323" y="1688950"/>
            <a:chExt cx="2973188" cy="4525962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7B9D3F85-237E-46FF-9CDB-06C96FD51E11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AF3D4AB-FE9B-499D-963D-AB4933B130C2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051E4FA0-6D1F-4293-BD8B-92B9B8420BD2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486C7C48-25AD-4E37-AAF1-4436E3BCD30F}"/>
              </a:ext>
            </a:extLst>
          </p:cNvPr>
          <p:cNvGrpSpPr/>
          <p:nvPr/>
        </p:nvGrpSpPr>
        <p:grpSpPr>
          <a:xfrm>
            <a:off x="3411062" y="1688950"/>
            <a:ext cx="2973188" cy="4525962"/>
            <a:chOff x="910323" y="1688950"/>
            <a:chExt cx="2973188" cy="4525962"/>
          </a:xfrm>
        </p:grpSpPr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0EAC921B-FE94-48EA-A08F-986084FD88A9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1E9F2F56-864E-4777-850E-0ED1FD7029FC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07F1521F-60ED-487C-87EA-1476370B18F1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7E4CEAFE-3655-4CE8-8697-28DA9931FADA}"/>
              </a:ext>
            </a:extLst>
          </p:cNvPr>
          <p:cNvGrpSpPr/>
          <p:nvPr/>
        </p:nvGrpSpPr>
        <p:grpSpPr>
          <a:xfrm>
            <a:off x="6083929" y="1688950"/>
            <a:ext cx="2973188" cy="4525962"/>
            <a:chOff x="910323" y="1688950"/>
            <a:chExt cx="2973188" cy="4525962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2600AF-F2AC-47E7-86C3-3209D53D13BD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197EC408-0747-45BE-9F0C-257D4245AFBB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3237184-88E3-4818-9850-17B1326EEB5E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2F97D886-D554-4840-9C8B-A6CEA742F74C}"/>
              </a:ext>
            </a:extLst>
          </p:cNvPr>
          <p:cNvGrpSpPr/>
          <p:nvPr/>
        </p:nvGrpSpPr>
        <p:grpSpPr>
          <a:xfrm>
            <a:off x="8756796" y="1688950"/>
            <a:ext cx="2973188" cy="4525962"/>
            <a:chOff x="910323" y="1688950"/>
            <a:chExt cx="2973188" cy="4525962"/>
          </a:xfrm>
        </p:grpSpPr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41184F02-020A-4824-88A6-99B38AF762F1}"/>
                </a:ext>
              </a:extLst>
            </p:cNvPr>
            <p:cNvSpPr/>
            <p:nvPr/>
          </p:nvSpPr>
          <p:spPr>
            <a:xfrm>
              <a:off x="910323" y="1688950"/>
              <a:ext cx="2282447" cy="4525962"/>
            </a:xfrm>
            <a:custGeom>
              <a:avLst/>
              <a:gdLst>
                <a:gd name="connsiteX0" fmla="*/ 1431131 w 1447800"/>
                <a:gd name="connsiteY0" fmla="*/ 1370171 h 2095500"/>
                <a:gd name="connsiteX1" fmla="*/ 1431131 w 1447800"/>
                <a:gd name="connsiteY1" fmla="*/ 1855946 h 2095500"/>
                <a:gd name="connsiteX2" fmla="*/ 1207294 w 1447800"/>
                <a:gd name="connsiteY2" fmla="*/ 2079784 h 2095500"/>
                <a:gd name="connsiteX3" fmla="*/ 245269 w 1447800"/>
                <a:gd name="connsiteY3" fmla="*/ 2079784 h 2095500"/>
                <a:gd name="connsiteX4" fmla="*/ 21431 w 1447800"/>
                <a:gd name="connsiteY4" fmla="*/ 1854994 h 2095500"/>
                <a:gd name="connsiteX5" fmla="*/ 21431 w 1447800"/>
                <a:gd name="connsiteY5" fmla="*/ 245269 h 2095500"/>
                <a:gd name="connsiteX6" fmla="*/ 245269 w 1447800"/>
                <a:gd name="connsiteY6" fmla="*/ 21431 h 2095500"/>
                <a:gd name="connsiteX7" fmla="*/ 1207294 w 1447800"/>
                <a:gd name="connsiteY7" fmla="*/ 21431 h 2095500"/>
                <a:gd name="connsiteX8" fmla="*/ 1431131 w 1447800"/>
                <a:gd name="connsiteY8" fmla="*/ 245269 h 2095500"/>
                <a:gd name="connsiteX9" fmla="*/ 1431131 w 1447800"/>
                <a:gd name="connsiteY9" fmla="*/ 1050131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2095500">
                  <a:moveTo>
                    <a:pt x="1431131" y="1370171"/>
                  </a:moveTo>
                  <a:lnTo>
                    <a:pt x="1431131" y="1855946"/>
                  </a:lnTo>
                  <a:cubicBezTo>
                    <a:pt x="1431131" y="1979771"/>
                    <a:pt x="1331119" y="2079784"/>
                    <a:pt x="1207294" y="2079784"/>
                  </a:cubicBezTo>
                  <a:lnTo>
                    <a:pt x="245269" y="2079784"/>
                  </a:lnTo>
                  <a:cubicBezTo>
                    <a:pt x="121444" y="2078831"/>
                    <a:pt x="21431" y="1978819"/>
                    <a:pt x="21431" y="1854994"/>
                  </a:cubicBezTo>
                  <a:lnTo>
                    <a:pt x="21431" y="245269"/>
                  </a:lnTo>
                  <a:cubicBezTo>
                    <a:pt x="21431" y="121444"/>
                    <a:pt x="121444" y="21431"/>
                    <a:pt x="245269" y="21431"/>
                  </a:cubicBezTo>
                  <a:lnTo>
                    <a:pt x="1207294" y="21431"/>
                  </a:lnTo>
                  <a:cubicBezTo>
                    <a:pt x="1331119" y="21431"/>
                    <a:pt x="1431131" y="121444"/>
                    <a:pt x="1431131" y="245269"/>
                  </a:cubicBezTo>
                  <a:lnTo>
                    <a:pt x="1431131" y="1050131"/>
                  </a:lnTo>
                </a:path>
              </a:pathLst>
            </a:custGeom>
            <a:solidFill>
              <a:srgbClr val="FFFFFF"/>
            </a:solidFill>
            <a:ln w="317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75B2631-0B19-4D43-852F-984CBB9948E4}"/>
                </a:ext>
              </a:extLst>
            </p:cNvPr>
            <p:cNvSpPr/>
            <p:nvPr/>
          </p:nvSpPr>
          <p:spPr>
            <a:xfrm>
              <a:off x="3132706" y="4398357"/>
              <a:ext cx="750805" cy="288016"/>
            </a:xfrm>
            <a:custGeom>
              <a:avLst/>
              <a:gdLst>
                <a:gd name="connsiteX0" fmla="*/ 455771 w 476250"/>
                <a:gd name="connsiteY0" fmla="*/ 21431 h 133350"/>
                <a:gd name="connsiteX1" fmla="*/ 111919 w 476250"/>
                <a:gd name="connsiteY1" fmla="*/ 21431 h 133350"/>
                <a:gd name="connsiteX2" fmla="*/ 53816 w 476250"/>
                <a:gd name="connsiteY2" fmla="*/ 40481 h 133350"/>
                <a:gd name="connsiteX3" fmla="*/ 21431 w 476250"/>
                <a:gd name="connsiteY3" fmla="*/ 11477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133350">
                  <a:moveTo>
                    <a:pt x="455771" y="21431"/>
                  </a:moveTo>
                  <a:lnTo>
                    <a:pt x="111919" y="21431"/>
                  </a:lnTo>
                  <a:cubicBezTo>
                    <a:pt x="90964" y="21431"/>
                    <a:pt x="70009" y="28099"/>
                    <a:pt x="53816" y="40481"/>
                  </a:cubicBezTo>
                  <a:cubicBezTo>
                    <a:pt x="36671" y="53816"/>
                    <a:pt x="21431" y="76676"/>
                    <a:pt x="21431" y="114776"/>
                  </a:cubicBezTo>
                </a:path>
              </a:pathLst>
            </a:custGeom>
            <a:noFill/>
            <a:ln w="317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CE93B02F-1881-4B7D-AF87-F59A6BF4BCE6}"/>
                </a:ext>
              </a:extLst>
            </p:cNvPr>
            <p:cNvSpPr/>
            <p:nvPr/>
          </p:nvSpPr>
          <p:spPr>
            <a:xfrm>
              <a:off x="3657378" y="4259224"/>
              <a:ext cx="215371" cy="369205"/>
            </a:xfrm>
            <a:custGeom>
              <a:avLst/>
              <a:gdLst>
                <a:gd name="connsiteX0" fmla="*/ 0 w 129310"/>
                <a:gd name="connsiteY0" fmla="*/ 0 h 221673"/>
                <a:gd name="connsiteX1" fmla="*/ 129310 w 129310"/>
                <a:gd name="connsiteY1" fmla="*/ 113915 h 221673"/>
                <a:gd name="connsiteX2" fmla="*/ 3079 w 129310"/>
                <a:gd name="connsiteY2" fmla="*/ 221673 h 22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10" h="221673">
                  <a:moveTo>
                    <a:pt x="0" y="0"/>
                  </a:moveTo>
                  <a:lnTo>
                    <a:pt x="129310" y="113915"/>
                  </a:lnTo>
                  <a:lnTo>
                    <a:pt x="3079" y="221673"/>
                  </a:ln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 Placeholder 2">
            <a:extLst>
              <a:ext uri="{FF2B5EF4-FFF2-40B4-BE49-F238E27FC236}">
                <a16:creationId xmlns="" xmlns:a16="http://schemas.microsoft.com/office/drawing/2014/main" id="{D1155653-613B-49B0-8886-0A9D3056CC54}"/>
              </a:ext>
            </a:extLst>
          </p:cNvPr>
          <p:cNvSpPr txBox="1">
            <a:spLocks/>
          </p:cNvSpPr>
          <p:nvPr/>
        </p:nvSpPr>
        <p:spPr>
          <a:xfrm>
            <a:off x="884948" y="3138458"/>
            <a:ext cx="1969859" cy="25081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 err="1">
                <a:cs typeface="Arial" pitchFamily="34" charset="0"/>
              </a:rPr>
              <a:t>Înscrierea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în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cadrul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procesului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evaluare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și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selecție</a:t>
            </a:r>
            <a:r>
              <a:rPr lang="en-US" altLang="ko-KR" sz="1200" dirty="0">
                <a:cs typeface="Arial" pitchFamily="34" charset="0"/>
              </a:rPr>
              <a:t> a </a:t>
            </a:r>
            <a:r>
              <a:rPr lang="en-US" altLang="ko-KR" sz="1200" dirty="0" err="1">
                <a:cs typeface="Arial" pitchFamily="34" charset="0"/>
              </a:rPr>
              <a:t>planurilor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afaceri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va</a:t>
            </a:r>
            <a:r>
              <a:rPr lang="en-US" altLang="ko-KR" sz="1200" dirty="0">
                <a:cs typeface="Arial" pitchFamily="34" charset="0"/>
              </a:rPr>
              <a:t> fi </a:t>
            </a:r>
            <a:r>
              <a:rPr lang="en-US" altLang="ko-KR" sz="1200" dirty="0" err="1">
                <a:cs typeface="Arial" pitchFamily="34" charset="0"/>
              </a:rPr>
              <a:t>deschisă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atât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pentru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cei</a:t>
            </a:r>
            <a:r>
              <a:rPr lang="en-US" altLang="ko-KR" sz="1200" dirty="0">
                <a:cs typeface="Arial" pitchFamily="34" charset="0"/>
              </a:rPr>
              <a:t> 350 </a:t>
            </a:r>
            <a:r>
              <a:rPr lang="en-US" altLang="ko-KR" sz="1200" dirty="0" err="1">
                <a:cs typeface="Arial" pitchFamily="34" charset="0"/>
              </a:rPr>
              <a:t>cursanți</a:t>
            </a:r>
            <a:r>
              <a:rPr lang="en-US" altLang="ko-KR" sz="1200" dirty="0">
                <a:cs typeface="Arial" pitchFamily="34" charset="0"/>
              </a:rPr>
              <a:t> ai </a:t>
            </a:r>
            <a:r>
              <a:rPr lang="en-US" altLang="ko-KR" sz="1200" dirty="0" err="1">
                <a:cs typeface="Arial" pitchFamily="34" charset="0"/>
              </a:rPr>
              <a:t>programului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formare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antreprenorială</a:t>
            </a:r>
            <a:r>
              <a:rPr lang="en-US" altLang="ko-KR" sz="1200" dirty="0">
                <a:cs typeface="Arial" pitchFamily="34" charset="0"/>
              </a:rPr>
              <a:t>, </a:t>
            </a:r>
            <a:r>
              <a:rPr lang="en-US" altLang="ko-KR" sz="1200" dirty="0" err="1">
                <a:cs typeface="Arial" pitchFamily="34" charset="0"/>
              </a:rPr>
              <a:t>cât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și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pentru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persoanele</a:t>
            </a:r>
            <a:r>
              <a:rPr lang="en-US" altLang="ko-KR" sz="1200" dirty="0">
                <a:cs typeface="Arial" pitchFamily="34" charset="0"/>
              </a:rPr>
              <a:t> cu </a:t>
            </a:r>
            <a:r>
              <a:rPr lang="en-US" altLang="ko-KR" sz="1200" dirty="0" err="1">
                <a:cs typeface="Arial" pitchFamily="34" charset="0"/>
              </a:rPr>
              <a:t>inițiative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antreprenoriale</a:t>
            </a:r>
            <a:r>
              <a:rPr lang="en-US" altLang="ko-KR" sz="1200" dirty="0">
                <a:cs typeface="Arial" pitchFamily="34" charset="0"/>
              </a:rPr>
              <a:t> care nu au </a:t>
            </a:r>
            <a:r>
              <a:rPr lang="en-US" altLang="ko-KR" sz="1200" dirty="0" err="1">
                <a:cs typeface="Arial" pitchFamily="34" charset="0"/>
              </a:rPr>
              <a:t>urmat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cursurile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competențe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antreprenoriale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prin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proiect</a:t>
            </a:r>
            <a:r>
              <a:rPr lang="en-US" altLang="ko-KR" sz="1200" dirty="0">
                <a:cs typeface="Arial" pitchFamily="34" charset="0"/>
              </a:rPr>
              <a:t>.</a:t>
            </a:r>
            <a:endParaRPr lang="ko-KR" altLang="en-US" sz="1200" dirty="0">
              <a:cs typeface="Arial" pitchFamily="34" charset="0"/>
            </a:endParaRPr>
          </a:p>
          <a:p>
            <a:pPr marL="0" indent="0" algn="ctr">
              <a:buNone/>
            </a:pP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="" xmlns:a16="http://schemas.microsoft.com/office/drawing/2014/main" id="{05D88A0A-9977-4AA3-BEB5-D91755F39A26}"/>
              </a:ext>
            </a:extLst>
          </p:cNvPr>
          <p:cNvSpPr txBox="1">
            <a:spLocks/>
          </p:cNvSpPr>
          <p:nvPr/>
        </p:nvSpPr>
        <p:spPr>
          <a:xfrm>
            <a:off x="3829272" y="3138458"/>
            <a:ext cx="1538611" cy="2704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 err="1">
                <a:cs typeface="Arial" pitchFamily="34" charset="0"/>
              </a:rPr>
              <a:t>Toate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cele</a:t>
            </a:r>
            <a:r>
              <a:rPr lang="en-US" altLang="ko-KR" sz="1200" dirty="0">
                <a:cs typeface="Arial" pitchFamily="34" charset="0"/>
              </a:rPr>
              <a:t> 350 de </a:t>
            </a:r>
            <a:r>
              <a:rPr lang="en-US" altLang="ko-KR" sz="1200" dirty="0" err="1">
                <a:cs typeface="Arial" pitchFamily="34" charset="0"/>
              </a:rPr>
              <a:t>persoane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participante</a:t>
            </a:r>
            <a:r>
              <a:rPr lang="en-US" altLang="ko-KR" sz="1200" dirty="0">
                <a:cs typeface="Arial" pitchFamily="34" charset="0"/>
              </a:rPr>
              <a:t> la curs </a:t>
            </a:r>
            <a:r>
              <a:rPr lang="en-US" altLang="ko-KR" sz="1200" dirty="0" err="1">
                <a:cs typeface="Arial" pitchFamily="34" charset="0"/>
              </a:rPr>
              <a:t>vor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avea</a:t>
            </a:r>
            <a:r>
              <a:rPr lang="en-US" altLang="ko-KR" sz="1200" dirty="0">
                <a:cs typeface="Arial" pitchFamily="34" charset="0"/>
              </a:rPr>
              <a:t> la </a:t>
            </a:r>
            <a:r>
              <a:rPr lang="en-US" altLang="ko-KR" sz="1200" dirty="0" err="1">
                <a:cs typeface="Arial" pitchFamily="34" charset="0"/>
              </a:rPr>
              <a:t>dispoziție</a:t>
            </a:r>
            <a:r>
              <a:rPr lang="en-US" altLang="ko-KR" sz="1200" dirty="0">
                <a:cs typeface="Arial" pitchFamily="34" charset="0"/>
              </a:rPr>
              <a:t> maxim 3 </a:t>
            </a:r>
            <a:r>
              <a:rPr lang="en-US" altLang="ko-KR" sz="1200" dirty="0" err="1">
                <a:cs typeface="Arial" pitchFamily="34" charset="0"/>
              </a:rPr>
              <a:t>săptămâni</a:t>
            </a:r>
            <a:r>
              <a:rPr lang="en-US" altLang="ko-KR" sz="1200" dirty="0">
                <a:cs typeface="Arial" pitchFamily="34" charset="0"/>
              </a:rPr>
              <a:t> de la </a:t>
            </a:r>
            <a:r>
              <a:rPr lang="en-US" altLang="ko-KR" sz="1200" dirty="0" err="1">
                <a:cs typeface="Arial" pitchFamily="34" charset="0"/>
              </a:rPr>
              <a:t>finalizarea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cursului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pentru</a:t>
            </a:r>
            <a:r>
              <a:rPr lang="en-US" altLang="ko-KR" sz="1200" dirty="0">
                <a:cs typeface="Arial" pitchFamily="34" charset="0"/>
              </a:rPr>
              <a:t> a </a:t>
            </a:r>
            <a:r>
              <a:rPr lang="en-US" altLang="ko-KR" sz="1200" dirty="0" err="1">
                <a:cs typeface="Arial" pitchFamily="34" charset="0"/>
              </a:rPr>
              <a:t>îmbunătăți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planul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afaceri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și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pentru</a:t>
            </a:r>
            <a:r>
              <a:rPr lang="en-US" altLang="ko-KR" sz="1200" dirty="0">
                <a:cs typeface="Arial" pitchFamily="34" charset="0"/>
              </a:rPr>
              <a:t> a </a:t>
            </a:r>
            <a:r>
              <a:rPr lang="en-US" altLang="ko-KR" sz="1200" dirty="0" err="1">
                <a:cs typeface="Arial" pitchFamily="34" charset="0"/>
              </a:rPr>
              <a:t>îl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înregistra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în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procesul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evaluare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și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selecție</a:t>
            </a:r>
            <a:r>
              <a:rPr lang="en-US" altLang="ko-KR" sz="1200" dirty="0">
                <a:cs typeface="Arial" pitchFamily="34" charset="0"/>
              </a:rPr>
              <a:t>, </a:t>
            </a:r>
            <a:r>
              <a:rPr lang="en-US" altLang="ko-KR" sz="1200" dirty="0" err="1">
                <a:cs typeface="Arial" pitchFamily="34" charset="0"/>
              </a:rPr>
              <a:t>transmițându</a:t>
            </a:r>
            <a:r>
              <a:rPr lang="en-US" altLang="ko-KR" sz="1200" dirty="0">
                <a:cs typeface="Arial" pitchFamily="34" charset="0"/>
              </a:rPr>
              <a:t>-l pe </a:t>
            </a:r>
            <a:r>
              <a:rPr lang="en-US" altLang="ko-KR" sz="1200" dirty="0" err="1">
                <a:cs typeface="Arial" pitchFamily="34" charset="0"/>
              </a:rPr>
              <a:t>platforma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dedicată</a:t>
            </a:r>
            <a:r>
              <a:rPr lang="en-US" altLang="ko-KR" sz="1200" dirty="0">
                <a:cs typeface="Arial" pitchFamily="34" charset="0"/>
              </a:rPr>
              <a:t>. 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="" xmlns:a16="http://schemas.microsoft.com/office/drawing/2014/main" id="{2415A642-F11B-4D1F-B8E2-E55549450A2F}"/>
              </a:ext>
            </a:extLst>
          </p:cNvPr>
          <p:cNvSpPr txBox="1">
            <a:spLocks/>
          </p:cNvSpPr>
          <p:nvPr/>
        </p:nvSpPr>
        <p:spPr>
          <a:xfrm>
            <a:off x="6503383" y="3168590"/>
            <a:ext cx="1538611" cy="2704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 err="1">
                <a:cs typeface="Arial" pitchFamily="34" charset="0"/>
              </a:rPr>
              <a:t>Vor</a:t>
            </a:r>
            <a:r>
              <a:rPr lang="en-US" altLang="ko-KR" sz="1200" dirty="0">
                <a:cs typeface="Arial" pitchFamily="34" charset="0"/>
              </a:rPr>
              <a:t> fi </a:t>
            </a:r>
            <a:r>
              <a:rPr lang="en-US" altLang="ko-KR" sz="1200" dirty="0" err="1">
                <a:cs typeface="Arial" pitchFamily="34" charset="0"/>
              </a:rPr>
              <a:t>selectate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cele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mai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bune</a:t>
            </a:r>
            <a:r>
              <a:rPr lang="en-US" altLang="ko-KR" sz="1200" dirty="0">
                <a:cs typeface="Arial" pitchFamily="34" charset="0"/>
              </a:rPr>
              <a:t> 44 </a:t>
            </a:r>
            <a:r>
              <a:rPr lang="en-US" altLang="ko-KR" sz="1200" dirty="0" err="1">
                <a:cs typeface="Arial" pitchFamily="34" charset="0"/>
              </a:rPr>
              <a:t>planuri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afaceri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depuse</a:t>
            </a:r>
            <a:r>
              <a:rPr lang="en-US" altLang="ko-KR" sz="1200" dirty="0">
                <a:cs typeface="Arial" pitchFamily="34" charset="0"/>
              </a:rPr>
              <a:t>, </a:t>
            </a:r>
            <a:r>
              <a:rPr lang="en-US" altLang="ko-KR" sz="1200" dirty="0" err="1">
                <a:cs typeface="Arial" pitchFamily="34" charset="0"/>
              </a:rPr>
              <a:t>cei</a:t>
            </a:r>
            <a:r>
              <a:rPr lang="en-US" altLang="ko-KR" sz="1200" dirty="0">
                <a:cs typeface="Arial" pitchFamily="34" charset="0"/>
              </a:rPr>
              <a:t> 44 de </a:t>
            </a:r>
            <a:r>
              <a:rPr lang="en-US" altLang="ko-KR" sz="1200" dirty="0" err="1">
                <a:cs typeface="Arial" pitchFamily="34" charset="0"/>
              </a:rPr>
              <a:t>studenți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fiind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programați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pentru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susținerea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unui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interviu</a:t>
            </a:r>
            <a:r>
              <a:rPr lang="en-US" altLang="ko-KR" sz="1200" dirty="0">
                <a:cs typeface="Arial" pitchFamily="34" charset="0"/>
              </a:rPr>
              <a:t>. </a:t>
            </a:r>
            <a:r>
              <a:rPr lang="en-US" altLang="ko-KR" sz="1200" dirty="0" err="1">
                <a:cs typeface="Arial" pitchFamily="34" charset="0"/>
              </a:rPr>
              <a:t>Dintre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aceștia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vor</a:t>
            </a:r>
            <a:r>
              <a:rPr lang="en-US" altLang="ko-KR" sz="1200" dirty="0">
                <a:cs typeface="Arial" pitchFamily="34" charset="0"/>
              </a:rPr>
              <a:t> fi </a:t>
            </a:r>
            <a:r>
              <a:rPr lang="en-US" altLang="ko-KR" sz="1200" dirty="0" err="1">
                <a:cs typeface="Arial" pitchFamily="34" charset="0"/>
              </a:rPr>
              <a:t>selectați</a:t>
            </a:r>
            <a:r>
              <a:rPr lang="en-US" altLang="ko-KR" sz="1200" dirty="0">
                <a:cs typeface="Arial" pitchFamily="34" charset="0"/>
              </a:rPr>
              <a:t> 22 </a:t>
            </a:r>
            <a:r>
              <a:rPr lang="en-US" altLang="ko-KR" sz="1200" dirty="0" err="1">
                <a:cs typeface="Arial" pitchFamily="34" charset="0"/>
              </a:rPr>
              <a:t>studenți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pentru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obținerea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finanțării</a:t>
            </a:r>
            <a:r>
              <a:rPr lang="en-US" altLang="ko-KR" sz="1200" dirty="0">
                <a:cs typeface="Arial" pitchFamily="34" charset="0"/>
              </a:rPr>
              <a:t>.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="" xmlns:a16="http://schemas.microsoft.com/office/drawing/2014/main" id="{0A30A5B6-3EDA-4E71-8F09-1317B2075EDB}"/>
              </a:ext>
            </a:extLst>
          </p:cNvPr>
          <p:cNvSpPr txBox="1">
            <a:spLocks/>
          </p:cNvSpPr>
          <p:nvPr/>
        </p:nvSpPr>
        <p:spPr>
          <a:xfrm>
            <a:off x="9017780" y="3082492"/>
            <a:ext cx="1879255" cy="2704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 err="1">
                <a:cs typeface="Arial" pitchFamily="34" charset="0"/>
              </a:rPr>
              <a:t>Activitatea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evaluare</a:t>
            </a:r>
            <a:r>
              <a:rPr lang="en-US" altLang="ko-KR" sz="1200" dirty="0">
                <a:cs typeface="Arial" pitchFamily="34" charset="0"/>
              </a:rPr>
              <a:t> a </a:t>
            </a:r>
            <a:r>
              <a:rPr lang="en-US" altLang="ko-KR" sz="1200" dirty="0" err="1">
                <a:cs typeface="Arial" pitchFamily="34" charset="0"/>
              </a:rPr>
              <a:t>planului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afaceri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va</a:t>
            </a:r>
            <a:r>
              <a:rPr lang="en-US" altLang="ko-KR" sz="1200" dirty="0">
                <a:cs typeface="Arial" pitchFamily="34" charset="0"/>
              </a:rPr>
              <a:t> fi </a:t>
            </a:r>
            <a:r>
              <a:rPr lang="en-US" altLang="ko-KR" sz="1200" dirty="0" err="1">
                <a:cs typeface="Arial" pitchFamily="34" charset="0"/>
              </a:rPr>
              <a:t>realizata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prin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intermediul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unei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platforme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informatice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depunere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și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evaluare</a:t>
            </a:r>
            <a:r>
              <a:rPr lang="en-US" altLang="ko-KR" sz="1200" dirty="0">
                <a:cs typeface="Arial" pitchFamily="34" charset="0"/>
              </a:rPr>
              <a:t>, </a:t>
            </a:r>
            <a:r>
              <a:rPr lang="en-US" altLang="ko-KR" sz="1200" dirty="0" err="1">
                <a:cs typeface="Arial" pitchFamily="34" charset="0"/>
              </a:rPr>
              <a:t>ce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va</a:t>
            </a:r>
            <a:r>
              <a:rPr lang="en-US" altLang="ko-KR" sz="1200" dirty="0">
                <a:cs typeface="Arial" pitchFamily="34" charset="0"/>
              </a:rPr>
              <a:t> fi </a:t>
            </a:r>
            <a:r>
              <a:rPr lang="en-US" altLang="ko-KR" sz="1200" dirty="0" err="1">
                <a:cs typeface="Arial" pitchFamily="34" charset="0"/>
              </a:rPr>
              <a:t>realizată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prin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intermediul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proiectului</a:t>
            </a:r>
            <a:r>
              <a:rPr lang="en-US" altLang="ko-KR" sz="1200" dirty="0">
                <a:cs typeface="Arial" pitchFamily="34" charset="0"/>
              </a:rPr>
              <a:t>, </a:t>
            </a:r>
            <a:r>
              <a:rPr lang="en-US" altLang="ko-KR" sz="1200" dirty="0" err="1">
                <a:cs typeface="Arial" pitchFamily="34" charset="0"/>
              </a:rPr>
              <a:t>platforma</a:t>
            </a:r>
            <a:r>
              <a:rPr lang="en-US" altLang="ko-KR" sz="1200" dirty="0">
                <a:cs typeface="Arial" pitchFamily="34" charset="0"/>
              </a:rPr>
              <a:t> la care </a:t>
            </a:r>
            <a:r>
              <a:rPr lang="en-US" altLang="ko-KR" sz="1200" dirty="0" err="1">
                <a:cs typeface="Arial" pitchFamily="34" charset="0"/>
              </a:rPr>
              <a:t>vor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avea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acces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toți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studenții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participanți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în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cadrul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programului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formare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antreprenorială</a:t>
            </a:r>
            <a:r>
              <a:rPr lang="en-US" altLang="ko-KR" sz="1200" dirty="0">
                <a:cs typeface="Arial" pitchFamily="34" charset="0"/>
              </a:rPr>
              <a:t>, pe </a:t>
            </a:r>
            <a:r>
              <a:rPr lang="en-US" altLang="ko-KR" sz="1200" dirty="0" err="1">
                <a:cs typeface="Arial" pitchFamily="34" charset="0"/>
              </a:rPr>
              <a:t>baza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unui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utilizator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unic</a:t>
            </a:r>
            <a:r>
              <a:rPr lang="en-US" altLang="ko-KR" sz="1200" dirty="0">
                <a:cs typeface="Arial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B8BC2C-6CF4-4F8D-B7C8-880C239C6055}"/>
              </a:ext>
            </a:extLst>
          </p:cNvPr>
          <p:cNvSpPr txBox="1"/>
          <p:nvPr/>
        </p:nvSpPr>
        <p:spPr>
          <a:xfrm>
            <a:off x="1940392" y="2026022"/>
            <a:ext cx="779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>
                <a:solidFill>
                  <a:schemeClr val="accent1"/>
                </a:solidFill>
              </a:rPr>
              <a:t>1.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F804DD49-BB93-404D-80CA-CFA8D5406839}"/>
              </a:ext>
            </a:extLst>
          </p:cNvPr>
          <p:cNvSpPr txBox="1"/>
          <p:nvPr/>
        </p:nvSpPr>
        <p:spPr>
          <a:xfrm>
            <a:off x="4839392" y="1980694"/>
            <a:ext cx="779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/>
              <a:t>2.</a:t>
            </a:r>
            <a:endParaRPr lang="en-GB" sz="4800" dirty="0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9DBC374-49CC-4188-87EC-841E1A057BA2}"/>
              </a:ext>
            </a:extLst>
          </p:cNvPr>
          <p:cNvSpPr txBox="1"/>
          <p:nvPr/>
        </p:nvSpPr>
        <p:spPr>
          <a:xfrm>
            <a:off x="7604039" y="1983875"/>
            <a:ext cx="779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>
                <a:solidFill>
                  <a:schemeClr val="accent1"/>
                </a:solidFill>
              </a:rPr>
              <a:t>3.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54501C4F-E511-4BD2-9ACB-84114581A0C4}"/>
              </a:ext>
            </a:extLst>
          </p:cNvPr>
          <p:cNvSpPr txBox="1"/>
          <p:nvPr/>
        </p:nvSpPr>
        <p:spPr>
          <a:xfrm>
            <a:off x="10199250" y="1980694"/>
            <a:ext cx="779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/>
              <a:t>4.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592428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4D4E6C-13FB-46FD-B5CF-87B475317D5E}"/>
              </a:ext>
            </a:extLst>
          </p:cNvPr>
          <p:cNvSpPr txBox="1"/>
          <p:nvPr/>
        </p:nvSpPr>
        <p:spPr>
          <a:xfrm>
            <a:off x="923460" y="415649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STRUCTURA PLANULUI DE AFACERI</a:t>
            </a:r>
            <a:endParaRPr lang="en-US" altLang="ko-KR" sz="4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E269AA3-9F47-4357-B34C-C612A667C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74345" y="2367745"/>
            <a:ext cx="6300228" cy="414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81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460075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6550B2B2-5784-4655-83C9-4FF1905AC18B}"/>
              </a:ext>
            </a:extLst>
          </p:cNvPr>
          <p:cNvSpPr txBox="1">
            <a:spLocks/>
          </p:cNvSpPr>
          <p:nvPr/>
        </p:nvSpPr>
        <p:spPr>
          <a:xfrm>
            <a:off x="390083" y="490183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STRUCTURA PLANULUI DE AFACERE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="" xmlns:a16="http://schemas.microsoft.com/office/drawing/2014/main" id="{4E2B9BDC-BEBF-4601-81BC-FDBF9DFA1383}"/>
              </a:ext>
            </a:extLst>
          </p:cNvPr>
          <p:cNvSpPr txBox="1">
            <a:spLocks/>
          </p:cNvSpPr>
          <p:nvPr/>
        </p:nvSpPr>
        <p:spPr>
          <a:xfrm>
            <a:off x="323529" y="100418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modelul</a:t>
            </a:r>
            <a:r>
              <a:rPr lang="en-US" altLang="ko-KR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„Lean Start-up”</a:t>
            </a:r>
            <a:endParaRPr lang="en-US" sz="2400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="" xmlns:a16="http://schemas.microsoft.com/office/drawing/2014/main" id="{8AD01F51-BA70-4357-814B-B6D2B987F3C7}"/>
              </a:ext>
            </a:extLst>
          </p:cNvPr>
          <p:cNvSpPr txBox="1"/>
          <p:nvPr/>
        </p:nvSpPr>
        <p:spPr>
          <a:xfrm>
            <a:off x="7743861" y="5143806"/>
            <a:ext cx="374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elaborarea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planurilor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afaceri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avute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vedere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principiile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dezvoltării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afacerilor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utilizând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modelul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„Lean Start-up”,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întrucat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această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formă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recomandată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tuturor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antreprenorilor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aflați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început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drum.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6">
            <a:extLst>
              <a:ext uri="{FF2B5EF4-FFF2-40B4-BE49-F238E27FC236}">
                <a16:creationId xmlns="" xmlns:a16="http://schemas.microsoft.com/office/drawing/2014/main" id="{1E1B48A7-8CBB-4D01-935D-90955F1CE3FB}"/>
              </a:ext>
            </a:extLst>
          </p:cNvPr>
          <p:cNvCxnSpPr>
            <a:cxnSpLocks/>
          </p:cNvCxnSpPr>
          <p:nvPr/>
        </p:nvCxnSpPr>
        <p:spPr>
          <a:xfrm flipV="1">
            <a:off x="911159" y="2911302"/>
            <a:ext cx="0" cy="1741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A1186B3-FEE8-4290-B4B6-A711E97FDC94}"/>
              </a:ext>
            </a:extLst>
          </p:cNvPr>
          <p:cNvCxnSpPr>
            <a:cxnSpLocks/>
            <a:stCxn id="27" idx="6"/>
          </p:cNvCxnSpPr>
          <p:nvPr/>
        </p:nvCxnSpPr>
        <p:spPr>
          <a:xfrm>
            <a:off x="1180655" y="4665219"/>
            <a:ext cx="3025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7533DCE-2ABE-44C2-92C0-706DD30D15F2}"/>
              </a:ext>
            </a:extLst>
          </p:cNvPr>
          <p:cNvCxnSpPr>
            <a:cxnSpLocks/>
          </p:cNvCxnSpPr>
          <p:nvPr/>
        </p:nvCxnSpPr>
        <p:spPr>
          <a:xfrm flipV="1">
            <a:off x="6096000" y="2755355"/>
            <a:ext cx="5324272" cy="8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07C8173-F3BC-47C1-8839-9E1E02E31146}"/>
              </a:ext>
            </a:extLst>
          </p:cNvPr>
          <p:cNvCxnSpPr>
            <a:cxnSpLocks/>
          </p:cNvCxnSpPr>
          <p:nvPr/>
        </p:nvCxnSpPr>
        <p:spPr>
          <a:xfrm flipV="1">
            <a:off x="4536090" y="2895278"/>
            <a:ext cx="1432663" cy="1633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6D893A68-66EE-42F5-8D19-BEB3BD4F9B26}"/>
              </a:ext>
            </a:extLst>
          </p:cNvPr>
          <p:cNvSpPr/>
          <p:nvPr/>
        </p:nvSpPr>
        <p:spPr>
          <a:xfrm>
            <a:off x="641663" y="4395723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3B4850B-729D-4B47-B9F4-93F9436FA03C}"/>
              </a:ext>
            </a:extLst>
          </p:cNvPr>
          <p:cNvSpPr txBox="1"/>
          <p:nvPr/>
        </p:nvSpPr>
        <p:spPr>
          <a:xfrm>
            <a:off x="1231480" y="2510324"/>
            <a:ext cx="197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Descrierea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produsului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serviciilor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furnizate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(“Value Propositions”);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69A7F01-4B63-424B-9D27-1489562AA979}"/>
              </a:ext>
            </a:extLst>
          </p:cNvPr>
          <p:cNvSpPr/>
          <p:nvPr/>
        </p:nvSpPr>
        <p:spPr>
          <a:xfrm>
            <a:off x="641663" y="2537291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A420364-AFD8-4F60-97C3-70718722F8DF}"/>
              </a:ext>
            </a:extLst>
          </p:cNvPr>
          <p:cNvSpPr txBox="1"/>
          <p:nvPr/>
        </p:nvSpPr>
        <p:spPr>
          <a:xfrm>
            <a:off x="580589" y="4531168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2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1" name="TextBox 33">
            <a:extLst>
              <a:ext uri="{FF2B5EF4-FFF2-40B4-BE49-F238E27FC236}">
                <a16:creationId xmlns="" xmlns:a16="http://schemas.microsoft.com/office/drawing/2014/main" id="{8AB61F3C-568B-41FD-9A50-96B255AA5F3E}"/>
              </a:ext>
            </a:extLst>
          </p:cNvPr>
          <p:cNvSpPr txBox="1"/>
          <p:nvPr/>
        </p:nvSpPr>
        <p:spPr>
          <a:xfrm>
            <a:off x="1914833" y="5007616"/>
            <a:ext cx="155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Canale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comunicare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și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canale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distribuție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(“Channels”);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3">
            <a:extLst>
              <a:ext uri="{FF2B5EF4-FFF2-40B4-BE49-F238E27FC236}">
                <a16:creationId xmlns="" xmlns:a16="http://schemas.microsoft.com/office/drawing/2014/main" id="{0BE691E9-913F-4FB8-9340-A109ECD74C38}"/>
              </a:ext>
            </a:extLst>
          </p:cNvPr>
          <p:cNvSpPr txBox="1"/>
          <p:nvPr/>
        </p:nvSpPr>
        <p:spPr>
          <a:xfrm>
            <a:off x="4328287" y="4820641"/>
            <a:ext cx="155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Dezvoltarea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relațiilor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clienții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(“Customer Relationships”);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="" xmlns:a16="http://schemas.microsoft.com/office/drawing/2014/main" id="{CF1B5655-6EBF-4F2A-B7B6-EE1F95E1FCE9}"/>
              </a:ext>
            </a:extLst>
          </p:cNvPr>
          <p:cNvSpPr txBox="1"/>
          <p:nvPr/>
        </p:nvSpPr>
        <p:spPr>
          <a:xfrm>
            <a:off x="3808618" y="3073114"/>
            <a:ext cx="155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Fluxul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veniturilor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(“Revenue Streams”);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3956FE1-533A-4DDA-9A85-96F869E2CD48}"/>
              </a:ext>
            </a:extLst>
          </p:cNvPr>
          <p:cNvSpPr txBox="1"/>
          <p:nvPr/>
        </p:nvSpPr>
        <p:spPr>
          <a:xfrm>
            <a:off x="5317449" y="1937111"/>
            <a:ext cx="155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Resurse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cheie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(“Key Resources”);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3">
            <a:extLst>
              <a:ext uri="{FF2B5EF4-FFF2-40B4-BE49-F238E27FC236}">
                <a16:creationId xmlns="" xmlns:a16="http://schemas.microsoft.com/office/drawing/2014/main" id="{EEA6F1AD-D3C6-4309-AB19-10C312B637AE}"/>
              </a:ext>
            </a:extLst>
          </p:cNvPr>
          <p:cNvSpPr txBox="1"/>
          <p:nvPr/>
        </p:nvSpPr>
        <p:spPr>
          <a:xfrm>
            <a:off x="7060437" y="3038690"/>
            <a:ext cx="155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Parteneri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cheie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(“Key Partners”);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3">
            <a:extLst>
              <a:ext uri="{FF2B5EF4-FFF2-40B4-BE49-F238E27FC236}">
                <a16:creationId xmlns="" xmlns:a16="http://schemas.microsoft.com/office/drawing/2014/main" id="{090CAF1A-916E-4B71-AEDA-694EAB2BF908}"/>
              </a:ext>
            </a:extLst>
          </p:cNvPr>
          <p:cNvSpPr txBox="1"/>
          <p:nvPr/>
        </p:nvSpPr>
        <p:spPr>
          <a:xfrm>
            <a:off x="8803174" y="1965615"/>
            <a:ext cx="155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Activități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cheie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(“Key activities”);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="" xmlns:a16="http://schemas.microsoft.com/office/drawing/2014/main" id="{A9A46343-7E4C-4256-9E38-628D29ECB985}"/>
              </a:ext>
            </a:extLst>
          </p:cNvPr>
          <p:cNvSpPr txBox="1"/>
          <p:nvPr/>
        </p:nvSpPr>
        <p:spPr>
          <a:xfrm>
            <a:off x="10502290" y="3141947"/>
            <a:ext cx="155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costurilor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(“Cost Structure”).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42">
            <a:extLst>
              <a:ext uri="{FF2B5EF4-FFF2-40B4-BE49-F238E27FC236}">
                <a16:creationId xmlns="" xmlns:a16="http://schemas.microsoft.com/office/drawing/2014/main" id="{12F455BB-9100-4C67-B3D7-ED1E80AFBA5E}"/>
              </a:ext>
            </a:extLst>
          </p:cNvPr>
          <p:cNvSpPr txBox="1"/>
          <p:nvPr/>
        </p:nvSpPr>
        <p:spPr>
          <a:xfrm>
            <a:off x="570340" y="2662030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1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34E3B984-E29B-43B2-9015-481D57406720}"/>
              </a:ext>
            </a:extLst>
          </p:cNvPr>
          <p:cNvSpPr/>
          <p:nvPr/>
        </p:nvSpPr>
        <p:spPr>
          <a:xfrm>
            <a:off x="2413918" y="4396763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42">
            <a:extLst>
              <a:ext uri="{FF2B5EF4-FFF2-40B4-BE49-F238E27FC236}">
                <a16:creationId xmlns="" xmlns:a16="http://schemas.microsoft.com/office/drawing/2014/main" id="{A68D2527-223D-4347-9759-EFD83F76F137}"/>
              </a:ext>
            </a:extLst>
          </p:cNvPr>
          <p:cNvSpPr txBox="1"/>
          <p:nvPr/>
        </p:nvSpPr>
        <p:spPr>
          <a:xfrm>
            <a:off x="2352844" y="4532208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3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C333D177-ECD4-494B-8972-E3F4CA85BCA5}"/>
              </a:ext>
            </a:extLst>
          </p:cNvPr>
          <p:cNvSpPr/>
          <p:nvPr/>
        </p:nvSpPr>
        <p:spPr>
          <a:xfrm>
            <a:off x="4145039" y="4358463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2">
            <a:extLst>
              <a:ext uri="{FF2B5EF4-FFF2-40B4-BE49-F238E27FC236}">
                <a16:creationId xmlns="" xmlns:a16="http://schemas.microsoft.com/office/drawing/2014/main" id="{E2BFB07B-CE9C-4663-85F4-4DE1F60F9C72}"/>
              </a:ext>
            </a:extLst>
          </p:cNvPr>
          <p:cNvSpPr txBox="1"/>
          <p:nvPr/>
        </p:nvSpPr>
        <p:spPr>
          <a:xfrm>
            <a:off x="4083965" y="4493908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4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25541476-6965-442D-B449-E802F351A540}"/>
              </a:ext>
            </a:extLst>
          </p:cNvPr>
          <p:cNvSpPr/>
          <p:nvPr/>
        </p:nvSpPr>
        <p:spPr>
          <a:xfrm>
            <a:off x="5047953" y="3406886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2">
            <a:extLst>
              <a:ext uri="{FF2B5EF4-FFF2-40B4-BE49-F238E27FC236}">
                <a16:creationId xmlns="" xmlns:a16="http://schemas.microsoft.com/office/drawing/2014/main" id="{43A4AA1E-0BC3-428E-BE3F-7704467546A4}"/>
              </a:ext>
            </a:extLst>
          </p:cNvPr>
          <p:cNvSpPr txBox="1"/>
          <p:nvPr/>
        </p:nvSpPr>
        <p:spPr>
          <a:xfrm>
            <a:off x="4986879" y="3542331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5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A3246057-C7A1-4DCD-9B6D-7F4DFF051708}"/>
              </a:ext>
            </a:extLst>
          </p:cNvPr>
          <p:cNvSpPr/>
          <p:nvPr/>
        </p:nvSpPr>
        <p:spPr>
          <a:xfrm>
            <a:off x="5791565" y="2575071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2">
            <a:extLst>
              <a:ext uri="{FF2B5EF4-FFF2-40B4-BE49-F238E27FC236}">
                <a16:creationId xmlns="" xmlns:a16="http://schemas.microsoft.com/office/drawing/2014/main" id="{538037BA-BB6B-4B3F-A39D-4F394D861BF4}"/>
              </a:ext>
            </a:extLst>
          </p:cNvPr>
          <p:cNvSpPr txBox="1"/>
          <p:nvPr/>
        </p:nvSpPr>
        <p:spPr>
          <a:xfrm>
            <a:off x="5730491" y="2710516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6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A883C4E-3DBA-4D9D-B954-D8A2158C2103}"/>
              </a:ext>
            </a:extLst>
          </p:cNvPr>
          <p:cNvSpPr/>
          <p:nvPr/>
        </p:nvSpPr>
        <p:spPr>
          <a:xfrm>
            <a:off x="7564551" y="2474490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2">
            <a:extLst>
              <a:ext uri="{FF2B5EF4-FFF2-40B4-BE49-F238E27FC236}">
                <a16:creationId xmlns="" xmlns:a16="http://schemas.microsoft.com/office/drawing/2014/main" id="{E5F75B38-75B6-4F68-8C9E-3968DCEC9B96}"/>
              </a:ext>
            </a:extLst>
          </p:cNvPr>
          <p:cNvSpPr txBox="1"/>
          <p:nvPr/>
        </p:nvSpPr>
        <p:spPr>
          <a:xfrm>
            <a:off x="7503477" y="260993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7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8878BC5A-F18B-4E42-B19B-BFAB994727FB}"/>
              </a:ext>
            </a:extLst>
          </p:cNvPr>
          <p:cNvSpPr/>
          <p:nvPr/>
        </p:nvSpPr>
        <p:spPr>
          <a:xfrm>
            <a:off x="9346617" y="2478150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2">
            <a:extLst>
              <a:ext uri="{FF2B5EF4-FFF2-40B4-BE49-F238E27FC236}">
                <a16:creationId xmlns="" xmlns:a16="http://schemas.microsoft.com/office/drawing/2014/main" id="{6D85A46B-9725-49BC-A469-B247247EA945}"/>
              </a:ext>
            </a:extLst>
          </p:cNvPr>
          <p:cNvSpPr txBox="1"/>
          <p:nvPr/>
        </p:nvSpPr>
        <p:spPr>
          <a:xfrm>
            <a:off x="9285543" y="261359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8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30EC1E34-9647-471C-AA46-2EB1D76BF72F}"/>
              </a:ext>
            </a:extLst>
          </p:cNvPr>
          <p:cNvSpPr/>
          <p:nvPr/>
        </p:nvSpPr>
        <p:spPr>
          <a:xfrm>
            <a:off x="11150776" y="2474490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42">
            <a:extLst>
              <a:ext uri="{FF2B5EF4-FFF2-40B4-BE49-F238E27FC236}">
                <a16:creationId xmlns="" xmlns:a16="http://schemas.microsoft.com/office/drawing/2014/main" id="{7592349B-54BB-4F48-95E7-B36AFAA25A15}"/>
              </a:ext>
            </a:extLst>
          </p:cNvPr>
          <p:cNvSpPr txBox="1"/>
          <p:nvPr/>
        </p:nvSpPr>
        <p:spPr>
          <a:xfrm>
            <a:off x="11089702" y="260993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9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7660683" y="4934715"/>
            <a:ext cx="4035901" cy="1200329"/>
          </a:xfrm>
          <a:prstGeom prst="rect">
            <a:avLst/>
          </a:prstGeom>
          <a:noFill/>
          <a:ln w="317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453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10374" y="453015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6550B2B2-5784-4655-83C9-4FF1905AC18B}"/>
              </a:ext>
            </a:extLst>
          </p:cNvPr>
          <p:cNvSpPr txBox="1">
            <a:spLocks/>
          </p:cNvSpPr>
          <p:nvPr/>
        </p:nvSpPr>
        <p:spPr>
          <a:xfrm>
            <a:off x="390083" y="490183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STRUCTURA PLANULUI DE AFACERE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20" name="Straight Connector 6">
            <a:extLst>
              <a:ext uri="{FF2B5EF4-FFF2-40B4-BE49-F238E27FC236}">
                <a16:creationId xmlns="" xmlns:a16="http://schemas.microsoft.com/office/drawing/2014/main" id="{1E1B48A7-8CBB-4D01-935D-90955F1CE3FB}"/>
              </a:ext>
            </a:extLst>
          </p:cNvPr>
          <p:cNvCxnSpPr>
            <a:cxnSpLocks/>
          </p:cNvCxnSpPr>
          <p:nvPr/>
        </p:nvCxnSpPr>
        <p:spPr>
          <a:xfrm flipV="1">
            <a:off x="911159" y="2911302"/>
            <a:ext cx="0" cy="1741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A1186B3-FEE8-4290-B4B6-A711E97FDC94}"/>
              </a:ext>
            </a:extLst>
          </p:cNvPr>
          <p:cNvCxnSpPr>
            <a:cxnSpLocks/>
            <a:stCxn id="27" idx="6"/>
          </p:cNvCxnSpPr>
          <p:nvPr/>
        </p:nvCxnSpPr>
        <p:spPr>
          <a:xfrm>
            <a:off x="1180655" y="4665219"/>
            <a:ext cx="3025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7533DCE-2ABE-44C2-92C0-706DD30D15F2}"/>
              </a:ext>
            </a:extLst>
          </p:cNvPr>
          <p:cNvCxnSpPr>
            <a:cxnSpLocks/>
          </p:cNvCxnSpPr>
          <p:nvPr/>
        </p:nvCxnSpPr>
        <p:spPr>
          <a:xfrm flipV="1">
            <a:off x="6096000" y="2755355"/>
            <a:ext cx="5324272" cy="8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07C8173-F3BC-47C1-8839-9E1E02E31146}"/>
              </a:ext>
            </a:extLst>
          </p:cNvPr>
          <p:cNvCxnSpPr>
            <a:cxnSpLocks/>
          </p:cNvCxnSpPr>
          <p:nvPr/>
        </p:nvCxnSpPr>
        <p:spPr>
          <a:xfrm flipV="1">
            <a:off x="4536090" y="2895278"/>
            <a:ext cx="1432663" cy="1633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6D893A68-66EE-42F5-8D19-BEB3BD4F9B26}"/>
              </a:ext>
            </a:extLst>
          </p:cNvPr>
          <p:cNvSpPr/>
          <p:nvPr/>
        </p:nvSpPr>
        <p:spPr>
          <a:xfrm>
            <a:off x="641663" y="4395723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E69A7F01-4B63-424B-9D27-1489562AA979}"/>
              </a:ext>
            </a:extLst>
          </p:cNvPr>
          <p:cNvSpPr/>
          <p:nvPr/>
        </p:nvSpPr>
        <p:spPr>
          <a:xfrm>
            <a:off x="641663" y="2537291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A420364-AFD8-4F60-97C3-70718722F8DF}"/>
              </a:ext>
            </a:extLst>
          </p:cNvPr>
          <p:cNvSpPr txBox="1"/>
          <p:nvPr/>
        </p:nvSpPr>
        <p:spPr>
          <a:xfrm>
            <a:off x="580589" y="4531168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2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8" name="TextBox 42">
            <a:extLst>
              <a:ext uri="{FF2B5EF4-FFF2-40B4-BE49-F238E27FC236}">
                <a16:creationId xmlns="" xmlns:a16="http://schemas.microsoft.com/office/drawing/2014/main" id="{12F455BB-9100-4C67-B3D7-ED1E80AFBA5E}"/>
              </a:ext>
            </a:extLst>
          </p:cNvPr>
          <p:cNvSpPr txBox="1"/>
          <p:nvPr/>
        </p:nvSpPr>
        <p:spPr>
          <a:xfrm>
            <a:off x="570340" y="2662030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1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34E3B984-E29B-43B2-9015-481D57406720}"/>
              </a:ext>
            </a:extLst>
          </p:cNvPr>
          <p:cNvSpPr/>
          <p:nvPr/>
        </p:nvSpPr>
        <p:spPr>
          <a:xfrm>
            <a:off x="2413918" y="4396763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42">
            <a:extLst>
              <a:ext uri="{FF2B5EF4-FFF2-40B4-BE49-F238E27FC236}">
                <a16:creationId xmlns="" xmlns:a16="http://schemas.microsoft.com/office/drawing/2014/main" id="{A68D2527-223D-4347-9759-EFD83F76F137}"/>
              </a:ext>
            </a:extLst>
          </p:cNvPr>
          <p:cNvSpPr txBox="1"/>
          <p:nvPr/>
        </p:nvSpPr>
        <p:spPr>
          <a:xfrm>
            <a:off x="2352844" y="4532208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3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C333D177-ECD4-494B-8972-E3F4CA85BCA5}"/>
              </a:ext>
            </a:extLst>
          </p:cNvPr>
          <p:cNvSpPr/>
          <p:nvPr/>
        </p:nvSpPr>
        <p:spPr>
          <a:xfrm>
            <a:off x="4145039" y="4358463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2">
            <a:extLst>
              <a:ext uri="{FF2B5EF4-FFF2-40B4-BE49-F238E27FC236}">
                <a16:creationId xmlns="" xmlns:a16="http://schemas.microsoft.com/office/drawing/2014/main" id="{E2BFB07B-CE9C-4663-85F4-4DE1F60F9C72}"/>
              </a:ext>
            </a:extLst>
          </p:cNvPr>
          <p:cNvSpPr txBox="1"/>
          <p:nvPr/>
        </p:nvSpPr>
        <p:spPr>
          <a:xfrm>
            <a:off x="4083965" y="4493908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accent1"/>
                </a:solidFill>
              </a:rPr>
              <a:t>4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4" name="TextBox 42">
            <a:extLst>
              <a:ext uri="{FF2B5EF4-FFF2-40B4-BE49-F238E27FC236}">
                <a16:creationId xmlns="" xmlns:a16="http://schemas.microsoft.com/office/drawing/2014/main" id="{43A4AA1E-0BC3-428E-BE3F-7704467546A4}"/>
              </a:ext>
            </a:extLst>
          </p:cNvPr>
          <p:cNvSpPr txBox="1"/>
          <p:nvPr/>
        </p:nvSpPr>
        <p:spPr>
          <a:xfrm>
            <a:off x="4986879" y="3542331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A3246057-C7A1-4DCD-9B6D-7F4DFF051708}"/>
              </a:ext>
            </a:extLst>
          </p:cNvPr>
          <p:cNvSpPr/>
          <p:nvPr/>
        </p:nvSpPr>
        <p:spPr>
          <a:xfrm>
            <a:off x="5791565" y="2575071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2">
            <a:extLst>
              <a:ext uri="{FF2B5EF4-FFF2-40B4-BE49-F238E27FC236}">
                <a16:creationId xmlns="" xmlns:a16="http://schemas.microsoft.com/office/drawing/2014/main" id="{538037BA-BB6B-4B3F-A39D-4F394D861BF4}"/>
              </a:ext>
            </a:extLst>
          </p:cNvPr>
          <p:cNvSpPr txBox="1"/>
          <p:nvPr/>
        </p:nvSpPr>
        <p:spPr>
          <a:xfrm>
            <a:off x="5730491" y="2710516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accent1"/>
                </a:solidFill>
              </a:rPr>
              <a:t>5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4A883C4E-3DBA-4D9D-B954-D8A2158C2103}"/>
              </a:ext>
            </a:extLst>
          </p:cNvPr>
          <p:cNvSpPr/>
          <p:nvPr/>
        </p:nvSpPr>
        <p:spPr>
          <a:xfrm>
            <a:off x="7564551" y="2474490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2">
            <a:extLst>
              <a:ext uri="{FF2B5EF4-FFF2-40B4-BE49-F238E27FC236}">
                <a16:creationId xmlns="" xmlns:a16="http://schemas.microsoft.com/office/drawing/2014/main" id="{E5F75B38-75B6-4F68-8C9E-3968DCEC9B96}"/>
              </a:ext>
            </a:extLst>
          </p:cNvPr>
          <p:cNvSpPr txBox="1"/>
          <p:nvPr/>
        </p:nvSpPr>
        <p:spPr>
          <a:xfrm>
            <a:off x="7511226" y="260993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accent1"/>
                </a:solidFill>
              </a:rPr>
              <a:t>6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50" name="TextBox 42">
            <a:extLst>
              <a:ext uri="{FF2B5EF4-FFF2-40B4-BE49-F238E27FC236}">
                <a16:creationId xmlns="" xmlns:a16="http://schemas.microsoft.com/office/drawing/2014/main" id="{6D85A46B-9725-49BC-A469-B247247EA945}"/>
              </a:ext>
            </a:extLst>
          </p:cNvPr>
          <p:cNvSpPr txBox="1"/>
          <p:nvPr/>
        </p:nvSpPr>
        <p:spPr>
          <a:xfrm>
            <a:off x="9285543" y="261359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30EC1E34-9647-471C-AA46-2EB1D76BF72F}"/>
              </a:ext>
            </a:extLst>
          </p:cNvPr>
          <p:cNvSpPr/>
          <p:nvPr/>
        </p:nvSpPr>
        <p:spPr>
          <a:xfrm>
            <a:off x="11150776" y="2474490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42">
            <a:extLst>
              <a:ext uri="{FF2B5EF4-FFF2-40B4-BE49-F238E27FC236}">
                <a16:creationId xmlns="" xmlns:a16="http://schemas.microsoft.com/office/drawing/2014/main" id="{7592349B-54BB-4F48-95E7-B36AFAA25A15}"/>
              </a:ext>
            </a:extLst>
          </p:cNvPr>
          <p:cNvSpPr txBox="1"/>
          <p:nvPr/>
        </p:nvSpPr>
        <p:spPr>
          <a:xfrm>
            <a:off x="11089702" y="260993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accent1"/>
                </a:solidFill>
              </a:rPr>
              <a:t>7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53" name="Text Placeholder 8">
            <a:extLst>
              <a:ext uri="{FF2B5EF4-FFF2-40B4-BE49-F238E27FC236}">
                <a16:creationId xmlns="" xmlns:a16="http://schemas.microsoft.com/office/drawing/2014/main" id="{C5D65723-DFB6-4C60-BB98-BD473AC494B6}"/>
              </a:ext>
            </a:extLst>
          </p:cNvPr>
          <p:cNvSpPr txBox="1">
            <a:spLocks/>
          </p:cNvSpPr>
          <p:nvPr/>
        </p:nvSpPr>
        <p:spPr>
          <a:xfrm>
            <a:off x="323529" y="100872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Linii directoare ale afacerii conform Ghidul Solicitantului „</a:t>
            </a:r>
            <a:r>
              <a:rPr lang="ro-RO" altLang="ko-KR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Innotech</a:t>
            </a:r>
            <a:r>
              <a:rPr lang="ro-RO" altLang="ko-KR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Student” </a:t>
            </a:r>
            <a:endParaRPr lang="en-US" sz="2400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33">
            <a:extLst>
              <a:ext uri="{FF2B5EF4-FFF2-40B4-BE49-F238E27FC236}">
                <a16:creationId xmlns="" xmlns:a16="http://schemas.microsoft.com/office/drawing/2014/main" id="{9B9BB3C5-2D2A-4804-8969-C2DD126CACEB}"/>
              </a:ext>
            </a:extLst>
          </p:cNvPr>
          <p:cNvSpPr txBox="1"/>
          <p:nvPr/>
        </p:nvSpPr>
        <p:spPr>
          <a:xfrm>
            <a:off x="7511226" y="5166805"/>
            <a:ext cx="3744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Totodată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planurile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afaceri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urma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stabilirea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principalelor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linii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directoare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ale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afacerii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urmând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prevederile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stipulate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în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Ghidul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Solicitantului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„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Innotech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Student”</a:t>
            </a:r>
            <a:r>
              <a:rPr lang="ro-RO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33">
            <a:extLst>
              <a:ext uri="{FF2B5EF4-FFF2-40B4-BE49-F238E27FC236}">
                <a16:creationId xmlns="" xmlns:a16="http://schemas.microsoft.com/office/drawing/2014/main" id="{E8B2C881-9367-4E52-8D62-0CE3D57DE0F4}"/>
              </a:ext>
            </a:extLst>
          </p:cNvPr>
          <p:cNvSpPr txBox="1"/>
          <p:nvPr/>
        </p:nvSpPr>
        <p:spPr>
          <a:xfrm>
            <a:off x="1214669" y="2357116"/>
            <a:ext cx="197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escrierea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afacerii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strategiei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implementare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planului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afaceri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obiective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activități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rezultate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indicatori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33">
            <a:extLst>
              <a:ext uri="{FF2B5EF4-FFF2-40B4-BE49-F238E27FC236}">
                <a16:creationId xmlns="" xmlns:a16="http://schemas.microsoft.com/office/drawing/2014/main" id="{4AF00A5A-74A1-434F-934C-AFE30E1DBD6F}"/>
              </a:ext>
            </a:extLst>
          </p:cNvPr>
          <p:cNvSpPr txBox="1"/>
          <p:nvPr/>
        </p:nvSpPr>
        <p:spPr>
          <a:xfrm>
            <a:off x="96771" y="5029713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naliza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SWOT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afacerii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33">
            <a:extLst>
              <a:ext uri="{FF2B5EF4-FFF2-40B4-BE49-F238E27FC236}">
                <a16:creationId xmlns="" xmlns:a16="http://schemas.microsoft.com/office/drawing/2014/main" id="{A4C11E41-4E6E-4C01-9175-F516B3A9104D}"/>
              </a:ext>
            </a:extLst>
          </p:cNvPr>
          <p:cNvSpPr txBox="1"/>
          <p:nvPr/>
        </p:nvSpPr>
        <p:spPr>
          <a:xfrm>
            <a:off x="1914833" y="5007616"/>
            <a:ext cx="155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chema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organizatorică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și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politica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resurse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umane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33">
            <a:extLst>
              <a:ext uri="{FF2B5EF4-FFF2-40B4-BE49-F238E27FC236}">
                <a16:creationId xmlns="" xmlns:a16="http://schemas.microsoft.com/office/drawing/2014/main" id="{526B6061-B663-439E-A7BC-62823181C494}"/>
              </a:ext>
            </a:extLst>
          </p:cNvPr>
          <p:cNvSpPr txBox="1"/>
          <p:nvPr/>
        </p:nvSpPr>
        <p:spPr>
          <a:xfrm>
            <a:off x="4328287" y="4820641"/>
            <a:ext cx="155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escrierea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produselor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serviciilor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lucrărilor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care fac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obiectul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afacerii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33">
            <a:extLst>
              <a:ext uri="{FF2B5EF4-FFF2-40B4-BE49-F238E27FC236}">
                <a16:creationId xmlns="" xmlns:a16="http://schemas.microsoft.com/office/drawing/2014/main" id="{8B6FB2B0-2342-4DE2-A950-FF39C10D4B9E}"/>
              </a:ext>
            </a:extLst>
          </p:cNvPr>
          <p:cNvSpPr txBox="1"/>
          <p:nvPr/>
        </p:nvSpPr>
        <p:spPr>
          <a:xfrm>
            <a:off x="4567688" y="2247857"/>
            <a:ext cx="155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naliza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pieței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desfacere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și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concurenței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33">
            <a:extLst>
              <a:ext uri="{FF2B5EF4-FFF2-40B4-BE49-F238E27FC236}">
                <a16:creationId xmlns="" xmlns:a16="http://schemas.microsoft.com/office/drawing/2014/main" id="{0443B552-3BA8-4270-BF71-A2E598C09C12}"/>
              </a:ext>
            </a:extLst>
          </p:cNvPr>
          <p:cNvSpPr txBox="1"/>
          <p:nvPr/>
        </p:nvSpPr>
        <p:spPr>
          <a:xfrm>
            <a:off x="7700857" y="3074501"/>
            <a:ext cx="155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trategia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marketing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33">
            <a:extLst>
              <a:ext uri="{FF2B5EF4-FFF2-40B4-BE49-F238E27FC236}">
                <a16:creationId xmlns="" xmlns:a16="http://schemas.microsoft.com/office/drawing/2014/main" id="{C2560D81-4B76-4915-8D32-F7DE4D687023}"/>
              </a:ext>
            </a:extLst>
          </p:cNvPr>
          <p:cNvSpPr txBox="1"/>
          <p:nvPr/>
        </p:nvSpPr>
        <p:spPr>
          <a:xfrm>
            <a:off x="10446157" y="3038690"/>
            <a:ext cx="155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roiecții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financiare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privind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afacerea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asetăText 33"/>
          <p:cNvSpPr txBox="1"/>
          <p:nvPr/>
        </p:nvSpPr>
        <p:spPr>
          <a:xfrm>
            <a:off x="7384371" y="4941830"/>
            <a:ext cx="4035901" cy="1200329"/>
          </a:xfrm>
          <a:prstGeom prst="rect">
            <a:avLst/>
          </a:prstGeom>
          <a:noFill/>
          <a:ln w="317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89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075765"/>
            <a:ext cx="12192000" cy="57690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17C54F7B-2822-4E1A-9FA4-856F9916167A}"/>
              </a:ext>
            </a:extLst>
          </p:cNvPr>
          <p:cNvGrpSpPr/>
          <p:nvPr/>
        </p:nvGrpSpPr>
        <p:grpSpPr>
          <a:xfrm>
            <a:off x="92796" y="1482146"/>
            <a:ext cx="3860076" cy="646331"/>
            <a:chOff x="740311" y="2409032"/>
            <a:chExt cx="3860076" cy="646331"/>
          </a:xfrm>
          <a:noFill/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E9E1E40C-A8F7-4432-82C5-A17B35CDAB7E}"/>
                </a:ext>
              </a:extLst>
            </p:cNvPr>
            <p:cNvSpPr txBox="1"/>
            <p:nvPr/>
          </p:nvSpPr>
          <p:spPr>
            <a:xfrm>
              <a:off x="1498184" y="2530354"/>
              <a:ext cx="310220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85000"/>
                    </a:schemeClr>
                  </a:solidFill>
                  <a:cs typeface="Arial" pitchFamily="34" charset="0"/>
                </a:rPr>
                <a:t>OBIECTIVUL GENERAL AL PROIECTULUI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FCDC41AA-E3E9-4759-AE27-B901008C8783}"/>
                </a:ext>
              </a:extLst>
            </p:cNvPr>
            <p:cNvSpPr txBox="1"/>
            <p:nvPr/>
          </p:nvSpPr>
          <p:spPr>
            <a:xfrm>
              <a:off x="740311" y="2409032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63" name="TextBox 13">
            <a:extLst>
              <a:ext uri="{FF2B5EF4-FFF2-40B4-BE49-F238E27FC236}">
                <a16:creationId xmlns="" xmlns:a16="http://schemas.microsoft.com/office/drawing/2014/main" id="{8300B8E6-EF30-4309-BE8E-3181CB24DD94}"/>
              </a:ext>
            </a:extLst>
          </p:cNvPr>
          <p:cNvSpPr txBox="1"/>
          <p:nvPr/>
        </p:nvSpPr>
        <p:spPr>
          <a:xfrm>
            <a:off x="92796" y="2205110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5" name="TextBox 13">
            <a:extLst>
              <a:ext uri="{FF2B5EF4-FFF2-40B4-BE49-F238E27FC236}">
                <a16:creationId xmlns="" xmlns:a16="http://schemas.microsoft.com/office/drawing/2014/main" id="{3BB6BB86-7358-48A2-8D0A-163BEE16DE77}"/>
              </a:ext>
            </a:extLst>
          </p:cNvPr>
          <p:cNvSpPr txBox="1"/>
          <p:nvPr/>
        </p:nvSpPr>
        <p:spPr>
          <a:xfrm>
            <a:off x="92796" y="2891862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6" name="TextBox 13">
            <a:extLst>
              <a:ext uri="{FF2B5EF4-FFF2-40B4-BE49-F238E27FC236}">
                <a16:creationId xmlns="" xmlns:a16="http://schemas.microsoft.com/office/drawing/2014/main" id="{1F79EA54-4887-4A17-9CBB-073E486C2D11}"/>
              </a:ext>
            </a:extLst>
          </p:cNvPr>
          <p:cNvSpPr txBox="1"/>
          <p:nvPr/>
        </p:nvSpPr>
        <p:spPr>
          <a:xfrm>
            <a:off x="84500" y="3578614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4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7" name="TextBox 13">
            <a:extLst>
              <a:ext uri="{FF2B5EF4-FFF2-40B4-BE49-F238E27FC236}">
                <a16:creationId xmlns="" xmlns:a16="http://schemas.microsoft.com/office/drawing/2014/main" id="{4D214B47-D61B-4A81-AE89-6F0D45110921}"/>
              </a:ext>
            </a:extLst>
          </p:cNvPr>
          <p:cNvSpPr txBox="1"/>
          <p:nvPr/>
        </p:nvSpPr>
        <p:spPr>
          <a:xfrm>
            <a:off x="83892" y="4243051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5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8" name="TextBox 13">
            <a:extLst>
              <a:ext uri="{FF2B5EF4-FFF2-40B4-BE49-F238E27FC236}">
                <a16:creationId xmlns="" xmlns:a16="http://schemas.microsoft.com/office/drawing/2014/main" id="{54E68CAF-5AA9-40A0-B2D2-08EEE29ACAB9}"/>
              </a:ext>
            </a:extLst>
          </p:cNvPr>
          <p:cNvSpPr txBox="1"/>
          <p:nvPr/>
        </p:nvSpPr>
        <p:spPr>
          <a:xfrm>
            <a:off x="83892" y="4925594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6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1" name="TextBox 13">
            <a:extLst>
              <a:ext uri="{FF2B5EF4-FFF2-40B4-BE49-F238E27FC236}">
                <a16:creationId xmlns="" xmlns:a16="http://schemas.microsoft.com/office/drawing/2014/main" id="{68F7AA54-C03F-452E-BB7A-0EFC9D4EAF42}"/>
              </a:ext>
            </a:extLst>
          </p:cNvPr>
          <p:cNvSpPr txBox="1"/>
          <p:nvPr/>
        </p:nvSpPr>
        <p:spPr>
          <a:xfrm>
            <a:off x="69636" y="561268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7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2" name="Group 11">
            <a:extLst>
              <a:ext uri="{FF2B5EF4-FFF2-40B4-BE49-F238E27FC236}">
                <a16:creationId xmlns="" xmlns:a16="http://schemas.microsoft.com/office/drawing/2014/main" id="{55E8B35E-DBF1-4B4E-9BFA-471BDBE359DB}"/>
              </a:ext>
            </a:extLst>
          </p:cNvPr>
          <p:cNvGrpSpPr/>
          <p:nvPr/>
        </p:nvGrpSpPr>
        <p:grpSpPr>
          <a:xfrm>
            <a:off x="4760973" y="1491071"/>
            <a:ext cx="3941691" cy="646331"/>
            <a:chOff x="635536" y="2409032"/>
            <a:chExt cx="3941691" cy="646331"/>
          </a:xfrm>
          <a:noFill/>
        </p:grpSpPr>
        <p:sp>
          <p:nvSpPr>
            <p:cNvPr id="73" name="TextBox 14">
              <a:extLst>
                <a:ext uri="{FF2B5EF4-FFF2-40B4-BE49-F238E27FC236}">
                  <a16:creationId xmlns="" xmlns:a16="http://schemas.microsoft.com/office/drawing/2014/main" id="{F2FEFF65-2E52-46DA-BCD8-5E93802966A1}"/>
                </a:ext>
              </a:extLst>
            </p:cNvPr>
            <p:cNvSpPr txBox="1"/>
            <p:nvPr/>
          </p:nvSpPr>
          <p:spPr>
            <a:xfrm>
              <a:off x="1475024" y="2508711"/>
              <a:ext cx="310220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85000"/>
                    </a:schemeClr>
                  </a:solidFill>
                  <a:cs typeface="Arial" pitchFamily="34" charset="0"/>
                </a:rPr>
                <a:t>ORGANIZAREA STAGIILOR DE PRACTICĂ</a:t>
              </a:r>
            </a:p>
          </p:txBody>
        </p:sp>
        <p:sp>
          <p:nvSpPr>
            <p:cNvPr id="74" name="TextBox 13">
              <a:extLst>
                <a:ext uri="{FF2B5EF4-FFF2-40B4-BE49-F238E27FC236}">
                  <a16:creationId xmlns="" xmlns:a16="http://schemas.microsoft.com/office/drawing/2014/main" id="{CF8A1110-B3CE-4630-8F17-3CDACB89DA21}"/>
                </a:ext>
              </a:extLst>
            </p:cNvPr>
            <p:cNvSpPr txBox="1"/>
            <p:nvPr/>
          </p:nvSpPr>
          <p:spPr>
            <a:xfrm>
              <a:off x="635536" y="2409032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ro-RO" altLang="ko-KR" sz="3600" b="1" dirty="0">
                  <a:solidFill>
                    <a:schemeClr val="accent1"/>
                  </a:solidFill>
                  <a:cs typeface="Arial" pitchFamily="34" charset="0"/>
                </a:rPr>
                <a:t>8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5" name="TextBox 14">
            <a:extLst>
              <a:ext uri="{FF2B5EF4-FFF2-40B4-BE49-F238E27FC236}">
                <a16:creationId xmlns="" xmlns:a16="http://schemas.microsoft.com/office/drawing/2014/main" id="{18DA721C-1395-4993-8623-F0508B5C3550}"/>
              </a:ext>
            </a:extLst>
          </p:cNvPr>
          <p:cNvSpPr txBox="1"/>
          <p:nvPr/>
        </p:nvSpPr>
        <p:spPr>
          <a:xfrm>
            <a:off x="5623621" y="2232141"/>
            <a:ext cx="3102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ÎNFIINȚAREA </a:t>
            </a:r>
            <a:r>
              <a:rPr lang="ro-RO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Ș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I DERULAREA DE ACTIVITAȚI ÎN CADRUL A 2 ÎNTREPRINDERI SIMULATE</a:t>
            </a:r>
          </a:p>
        </p:txBody>
      </p:sp>
      <p:sp>
        <p:nvSpPr>
          <p:cNvPr id="76" name="TextBox 13">
            <a:extLst>
              <a:ext uri="{FF2B5EF4-FFF2-40B4-BE49-F238E27FC236}">
                <a16:creationId xmlns="" xmlns:a16="http://schemas.microsoft.com/office/drawing/2014/main" id="{0A546C2B-ABFB-406D-B0BB-10115E5CE7E5}"/>
              </a:ext>
            </a:extLst>
          </p:cNvPr>
          <p:cNvSpPr txBox="1"/>
          <p:nvPr/>
        </p:nvSpPr>
        <p:spPr>
          <a:xfrm>
            <a:off x="4772755" y="2203574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9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7" name="TextBox 14">
            <a:extLst>
              <a:ext uri="{FF2B5EF4-FFF2-40B4-BE49-F238E27FC236}">
                <a16:creationId xmlns="" xmlns:a16="http://schemas.microsoft.com/office/drawing/2014/main" id="{9D1EAA02-9B0B-464B-97CC-F1CFEB9C88DB}"/>
              </a:ext>
            </a:extLst>
          </p:cNvPr>
          <p:cNvSpPr txBox="1"/>
          <p:nvPr/>
        </p:nvSpPr>
        <p:spPr>
          <a:xfrm>
            <a:off x="5623621" y="3022478"/>
            <a:ext cx="310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SERVICII DE MENTORAT ȘI CONSULTANȚĂ</a:t>
            </a:r>
          </a:p>
        </p:txBody>
      </p:sp>
      <p:sp>
        <p:nvSpPr>
          <p:cNvPr id="78" name="TextBox 13">
            <a:extLst>
              <a:ext uri="{FF2B5EF4-FFF2-40B4-BE49-F238E27FC236}">
                <a16:creationId xmlns="" xmlns:a16="http://schemas.microsoft.com/office/drawing/2014/main" id="{1DE1E07E-17AC-4774-841E-AC6A7A935E1B}"/>
              </a:ext>
            </a:extLst>
          </p:cNvPr>
          <p:cNvSpPr txBox="1"/>
          <p:nvPr/>
        </p:nvSpPr>
        <p:spPr>
          <a:xfrm>
            <a:off x="4772755" y="289032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0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9" name="TextBox 14">
            <a:extLst>
              <a:ext uri="{FF2B5EF4-FFF2-40B4-BE49-F238E27FC236}">
                <a16:creationId xmlns="" xmlns:a16="http://schemas.microsoft.com/office/drawing/2014/main" id="{3FBB342A-B917-4958-AD0D-B4AF2A559CC0}"/>
              </a:ext>
            </a:extLst>
          </p:cNvPr>
          <p:cNvSpPr txBox="1"/>
          <p:nvPr/>
        </p:nvSpPr>
        <p:spPr>
          <a:xfrm>
            <a:off x="5704535" y="3652477"/>
            <a:ext cx="310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SEMNAREA CONTRACTULUI DE FINANȚATE ȘI DEMARAREA AFACERII</a:t>
            </a:r>
          </a:p>
        </p:txBody>
      </p:sp>
      <p:sp>
        <p:nvSpPr>
          <p:cNvPr id="80" name="TextBox 13">
            <a:extLst>
              <a:ext uri="{FF2B5EF4-FFF2-40B4-BE49-F238E27FC236}">
                <a16:creationId xmlns="" xmlns:a16="http://schemas.microsoft.com/office/drawing/2014/main" id="{79AB5AF9-579C-4E35-94AF-5C39E37832EF}"/>
              </a:ext>
            </a:extLst>
          </p:cNvPr>
          <p:cNvSpPr txBox="1"/>
          <p:nvPr/>
        </p:nvSpPr>
        <p:spPr>
          <a:xfrm>
            <a:off x="4764459" y="3577078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1" name="TextBox 14">
            <a:extLst>
              <a:ext uri="{FF2B5EF4-FFF2-40B4-BE49-F238E27FC236}">
                <a16:creationId xmlns="" xmlns:a16="http://schemas.microsoft.com/office/drawing/2014/main" id="{C4D72ECB-CE25-44D8-B587-6624D9932500}"/>
              </a:ext>
            </a:extLst>
          </p:cNvPr>
          <p:cNvSpPr txBox="1"/>
          <p:nvPr/>
        </p:nvSpPr>
        <p:spPr>
          <a:xfrm>
            <a:off x="5704536" y="4357335"/>
            <a:ext cx="310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MONITORIZAREA FUNCȚIONĂRII ȘI DEZVOLTĂRII AFACERILOR FINANȚATE</a:t>
            </a:r>
          </a:p>
        </p:txBody>
      </p:sp>
      <p:sp>
        <p:nvSpPr>
          <p:cNvPr id="82" name="TextBox 13">
            <a:extLst>
              <a:ext uri="{FF2B5EF4-FFF2-40B4-BE49-F238E27FC236}">
                <a16:creationId xmlns="" xmlns:a16="http://schemas.microsoft.com/office/drawing/2014/main" id="{790BD990-9350-42D3-B380-C863CBB88B6D}"/>
              </a:ext>
            </a:extLst>
          </p:cNvPr>
          <p:cNvSpPr txBox="1"/>
          <p:nvPr/>
        </p:nvSpPr>
        <p:spPr>
          <a:xfrm>
            <a:off x="4763851" y="4241515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3" name="TextBox 13">
            <a:extLst>
              <a:ext uri="{FF2B5EF4-FFF2-40B4-BE49-F238E27FC236}">
                <a16:creationId xmlns="" xmlns:a16="http://schemas.microsoft.com/office/drawing/2014/main" id="{105FA0CE-7847-482C-AD49-4084E3791909}"/>
              </a:ext>
            </a:extLst>
          </p:cNvPr>
          <p:cNvSpPr txBox="1"/>
          <p:nvPr/>
        </p:nvSpPr>
        <p:spPr>
          <a:xfrm>
            <a:off x="4763851" y="4924058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4" name="TextBox 14">
            <a:extLst>
              <a:ext uri="{FF2B5EF4-FFF2-40B4-BE49-F238E27FC236}">
                <a16:creationId xmlns="" xmlns:a16="http://schemas.microsoft.com/office/drawing/2014/main" id="{A313B12F-03E2-455C-8594-EF3605C5DEC3}"/>
              </a:ext>
            </a:extLst>
          </p:cNvPr>
          <p:cNvSpPr txBox="1"/>
          <p:nvPr/>
        </p:nvSpPr>
        <p:spPr>
          <a:xfrm>
            <a:off x="5796046" y="5705028"/>
            <a:ext cx="310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MONITORIZAREA ACTIVITAȚII AFACERILOR FINANȚATE</a:t>
            </a:r>
          </a:p>
        </p:txBody>
      </p:sp>
      <p:sp>
        <p:nvSpPr>
          <p:cNvPr id="85" name="TextBox 13">
            <a:extLst>
              <a:ext uri="{FF2B5EF4-FFF2-40B4-BE49-F238E27FC236}">
                <a16:creationId xmlns="" xmlns:a16="http://schemas.microsoft.com/office/drawing/2014/main" id="{384EDE36-2222-41D5-82E7-33013C83D93A}"/>
              </a:ext>
            </a:extLst>
          </p:cNvPr>
          <p:cNvSpPr txBox="1"/>
          <p:nvPr/>
        </p:nvSpPr>
        <p:spPr>
          <a:xfrm>
            <a:off x="4749595" y="5611153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r>
              <a:rPr lang="ro-RO" altLang="ko-KR" sz="3600" b="1" dirty="0">
                <a:solidFill>
                  <a:schemeClr val="accent1"/>
                </a:solidFill>
                <a:cs typeface="Arial" pitchFamily="34" charset="0"/>
              </a:rPr>
              <a:t>4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6" name="TextBox 14">
            <a:extLst>
              <a:ext uri="{FF2B5EF4-FFF2-40B4-BE49-F238E27FC236}">
                <a16:creationId xmlns="" xmlns:a16="http://schemas.microsoft.com/office/drawing/2014/main" id="{40C632E1-E0D9-4F80-9E40-7746121D5948}"/>
              </a:ext>
            </a:extLst>
          </p:cNvPr>
          <p:cNvSpPr txBox="1"/>
          <p:nvPr/>
        </p:nvSpPr>
        <p:spPr>
          <a:xfrm>
            <a:off x="850669" y="2385713"/>
            <a:ext cx="310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HARTA 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PROIECTULUI</a:t>
            </a:r>
          </a:p>
        </p:txBody>
      </p:sp>
      <p:sp>
        <p:nvSpPr>
          <p:cNvPr id="87" name="TextBox 14">
            <a:extLst>
              <a:ext uri="{FF2B5EF4-FFF2-40B4-BE49-F238E27FC236}">
                <a16:creationId xmlns="" xmlns:a16="http://schemas.microsoft.com/office/drawing/2014/main" id="{24AA9C83-8C32-4934-9D8E-ED9CB2809FC6}"/>
              </a:ext>
            </a:extLst>
          </p:cNvPr>
          <p:cNvSpPr txBox="1"/>
          <p:nvPr/>
        </p:nvSpPr>
        <p:spPr>
          <a:xfrm>
            <a:off x="841764" y="3073289"/>
            <a:ext cx="310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GRUP ȚINTĂ ELIGIBIL</a:t>
            </a:r>
          </a:p>
        </p:txBody>
      </p:sp>
      <p:sp>
        <p:nvSpPr>
          <p:cNvPr id="90" name="TextBox 14">
            <a:extLst>
              <a:ext uri="{FF2B5EF4-FFF2-40B4-BE49-F238E27FC236}">
                <a16:creationId xmlns="" xmlns:a16="http://schemas.microsoft.com/office/drawing/2014/main" id="{B10703C6-1FB0-472C-8AD9-A0BF3185C481}"/>
              </a:ext>
            </a:extLst>
          </p:cNvPr>
          <p:cNvSpPr txBox="1"/>
          <p:nvPr/>
        </p:nvSpPr>
        <p:spPr>
          <a:xfrm>
            <a:off x="879021" y="3779849"/>
            <a:ext cx="310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CALENDARUL ACTIVITĂȚILOR</a:t>
            </a:r>
          </a:p>
        </p:txBody>
      </p:sp>
      <p:sp>
        <p:nvSpPr>
          <p:cNvPr id="92" name="TextBox 14">
            <a:extLst>
              <a:ext uri="{FF2B5EF4-FFF2-40B4-BE49-F238E27FC236}">
                <a16:creationId xmlns="" xmlns:a16="http://schemas.microsoft.com/office/drawing/2014/main" id="{6B94FD28-BF26-4A43-A083-D3FD3386FA11}"/>
              </a:ext>
            </a:extLst>
          </p:cNvPr>
          <p:cNvSpPr txBox="1"/>
          <p:nvPr/>
        </p:nvSpPr>
        <p:spPr>
          <a:xfrm>
            <a:off x="888546" y="4375521"/>
            <a:ext cx="310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PROGRAMUL DE FORMARE ANTREPRENORIALĂ</a:t>
            </a:r>
          </a:p>
        </p:txBody>
      </p:sp>
      <p:sp>
        <p:nvSpPr>
          <p:cNvPr id="93" name="TextBox 14">
            <a:extLst>
              <a:ext uri="{FF2B5EF4-FFF2-40B4-BE49-F238E27FC236}">
                <a16:creationId xmlns="" xmlns:a16="http://schemas.microsoft.com/office/drawing/2014/main" id="{BB8F3127-1683-4EE5-B901-DD0CC4404B14}"/>
              </a:ext>
            </a:extLst>
          </p:cNvPr>
          <p:cNvSpPr txBox="1"/>
          <p:nvPr/>
        </p:nvSpPr>
        <p:spPr>
          <a:xfrm>
            <a:off x="941877" y="5039591"/>
            <a:ext cx="310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PLANUL DE AFACERI – DE LA DEPUNERE LA FINANȚARE</a:t>
            </a:r>
          </a:p>
        </p:txBody>
      </p:sp>
      <p:sp>
        <p:nvSpPr>
          <p:cNvPr id="95" name="TextBox 14">
            <a:extLst>
              <a:ext uri="{FF2B5EF4-FFF2-40B4-BE49-F238E27FC236}">
                <a16:creationId xmlns="" xmlns:a16="http://schemas.microsoft.com/office/drawing/2014/main" id="{1172361E-9638-415E-BC76-E1C1AAACBA98}"/>
              </a:ext>
            </a:extLst>
          </p:cNvPr>
          <p:cNvSpPr txBox="1"/>
          <p:nvPr/>
        </p:nvSpPr>
        <p:spPr>
          <a:xfrm>
            <a:off x="888545" y="5780976"/>
            <a:ext cx="310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STRUCTURA PLANULUI DE AFACERI</a:t>
            </a:r>
          </a:p>
        </p:txBody>
      </p:sp>
      <p:sp>
        <p:nvSpPr>
          <p:cNvPr id="97" name="TextBox 14">
            <a:extLst>
              <a:ext uri="{FF2B5EF4-FFF2-40B4-BE49-F238E27FC236}">
                <a16:creationId xmlns="" xmlns:a16="http://schemas.microsoft.com/office/drawing/2014/main" id="{922ABF1B-353E-42D1-B2DC-D5530ABBEFD8}"/>
              </a:ext>
            </a:extLst>
          </p:cNvPr>
          <p:cNvSpPr txBox="1"/>
          <p:nvPr/>
        </p:nvSpPr>
        <p:spPr>
          <a:xfrm>
            <a:off x="5521724" y="4942164"/>
            <a:ext cx="3650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DEZVOLTAREA UNUI CENTRU DE SUSȚINERE ȘI PROMOVARE A ÎNTREPRINDERILOR FINANȚATE ÎN CADRUL PROIECTULUI (C.I.A.)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80761DC-20A1-4F94-814A-8F285C006B39}"/>
              </a:ext>
            </a:extLst>
          </p:cNvPr>
          <p:cNvCxnSpPr/>
          <p:nvPr/>
        </p:nvCxnSpPr>
        <p:spPr>
          <a:xfrm>
            <a:off x="457200" y="1259830"/>
            <a:ext cx="8068235" cy="277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4442632F-0DE3-4793-A51E-55B2633C2D97}"/>
              </a:ext>
            </a:extLst>
          </p:cNvPr>
          <p:cNvCxnSpPr/>
          <p:nvPr/>
        </p:nvCxnSpPr>
        <p:spPr>
          <a:xfrm>
            <a:off x="457200" y="1177172"/>
            <a:ext cx="806823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ED9C0A7D-A1C8-49BC-ADD4-2E2F4F858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20635" y="1227813"/>
            <a:ext cx="2978569" cy="364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845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4D4E6C-13FB-46FD-B5CF-87B475317D5E}"/>
              </a:ext>
            </a:extLst>
          </p:cNvPr>
          <p:cNvSpPr txBox="1"/>
          <p:nvPr/>
        </p:nvSpPr>
        <p:spPr>
          <a:xfrm>
            <a:off x="923460" y="415649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ko-KR" sz="4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ORGANIZAREA STAGIILOR DE PRACTIC</a:t>
            </a:r>
            <a:r>
              <a:rPr lang="ro-RO" altLang="ko-KR" sz="4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Ă</a:t>
            </a:r>
            <a:endParaRPr lang="en-US" altLang="ko-KR" sz="44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simona.oprea\Downloads\pexels-william-fortunato-61406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277533"/>
            <a:ext cx="5498041" cy="3955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69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/>
        </p:nvSpPr>
        <p:spPr>
          <a:xfrm rot="19894856">
            <a:off x="2556926" y="1309256"/>
            <a:ext cx="6275294" cy="57119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inus 5"/>
          <p:cNvSpPr/>
          <p:nvPr/>
        </p:nvSpPr>
        <p:spPr>
          <a:xfrm rot="19722374">
            <a:off x="2877236" y="1030941"/>
            <a:ext cx="4671047" cy="44823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10">
            <a:extLst>
              <a:ext uri="{FF2B5EF4-FFF2-40B4-BE49-F238E27FC236}">
                <a16:creationId xmlns="" xmlns:a16="http://schemas.microsoft.com/office/drawing/2014/main" id="{60667194-0F78-40CC-839D-C9067F80A433}"/>
              </a:ext>
            </a:extLst>
          </p:cNvPr>
          <p:cNvSpPr txBox="1"/>
          <p:nvPr/>
        </p:nvSpPr>
        <p:spPr>
          <a:xfrm>
            <a:off x="561441" y="959729"/>
            <a:ext cx="33108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3200" b="1" dirty="0">
                <a:solidFill>
                  <a:schemeClr val="accent1"/>
                </a:solidFill>
                <a:cs typeface="Arial" pitchFamily="34" charset="0"/>
              </a:rPr>
              <a:t>ORGANIZAREA STAGIILOR DE PRACTICĂ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="" xmlns:a16="http://schemas.microsoft.com/office/drawing/2014/main" id="{5DA49914-6FF5-466B-B51A-E6D75A00EBE6}"/>
              </a:ext>
            </a:extLst>
          </p:cNvPr>
          <p:cNvSpPr txBox="1"/>
          <p:nvPr/>
        </p:nvSpPr>
        <p:spPr>
          <a:xfrm>
            <a:off x="561441" y="2786127"/>
            <a:ext cx="34009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 err="1">
                <a:cs typeface="Arial" pitchFamily="34" charset="0"/>
              </a:rPr>
              <a:t>Cei</a:t>
            </a:r>
            <a:r>
              <a:rPr lang="en-US" altLang="ko-KR" dirty="0">
                <a:cs typeface="Arial" pitchFamily="34" charset="0"/>
              </a:rPr>
              <a:t> 22 de </a:t>
            </a:r>
            <a:r>
              <a:rPr lang="en-US" altLang="ko-KR" dirty="0" err="1">
                <a:cs typeface="Arial" pitchFamily="34" charset="0"/>
              </a:rPr>
              <a:t>antreprenori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selectați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spre</a:t>
            </a:r>
            <a:r>
              <a:rPr lang="en-US" altLang="ko-KR" dirty="0">
                <a:cs typeface="Arial" pitchFamily="34" charset="0"/>
              </a:rPr>
              <a:t> a le fi </a:t>
            </a:r>
            <a:r>
              <a:rPr lang="en-US" altLang="ko-KR" dirty="0" err="1">
                <a:cs typeface="Arial" pitchFamily="34" charset="0"/>
              </a:rPr>
              <a:t>finanțate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planurile</a:t>
            </a:r>
            <a:r>
              <a:rPr lang="en-US" altLang="ko-KR" dirty="0">
                <a:cs typeface="Arial" pitchFamily="34" charset="0"/>
              </a:rPr>
              <a:t> de </a:t>
            </a:r>
            <a:r>
              <a:rPr lang="en-US" altLang="ko-KR" dirty="0" err="1">
                <a:cs typeface="Arial" pitchFamily="34" charset="0"/>
              </a:rPr>
              <a:t>afaceri</a:t>
            </a:r>
            <a:r>
              <a:rPr lang="en-US" altLang="ko-KR" dirty="0">
                <a:cs typeface="Arial" pitchFamily="34" charset="0"/>
              </a:rPr>
              <a:t>, precum </a:t>
            </a:r>
            <a:r>
              <a:rPr lang="en-US" altLang="ko-KR" dirty="0" err="1">
                <a:cs typeface="Arial" pitchFamily="34" charset="0"/>
              </a:rPr>
              <a:t>și</a:t>
            </a:r>
            <a:r>
              <a:rPr lang="en-US" altLang="ko-KR" dirty="0">
                <a:cs typeface="Arial" pitchFamily="34" charset="0"/>
              </a:rPr>
              <a:t> 3 </a:t>
            </a:r>
            <a:r>
              <a:rPr lang="en-US" altLang="ko-KR" dirty="0" err="1">
                <a:cs typeface="Arial" pitchFamily="34" charset="0"/>
              </a:rPr>
              <a:t>antreprenori</a:t>
            </a:r>
            <a:r>
              <a:rPr lang="en-US" altLang="ko-KR" dirty="0">
                <a:cs typeface="Arial" pitchFamily="34" charset="0"/>
              </a:rPr>
              <a:t> care au </a:t>
            </a:r>
            <a:r>
              <a:rPr lang="en-US" altLang="ko-KR" dirty="0" err="1">
                <a:cs typeface="Arial" pitchFamily="34" charset="0"/>
              </a:rPr>
              <a:t>calitatea</a:t>
            </a:r>
            <a:r>
              <a:rPr lang="en-US" altLang="ko-KR" dirty="0">
                <a:cs typeface="Arial" pitchFamily="34" charset="0"/>
              </a:rPr>
              <a:t> de </a:t>
            </a:r>
            <a:r>
              <a:rPr lang="en-US" altLang="ko-KR" dirty="0" err="1">
                <a:cs typeface="Arial" pitchFamily="34" charset="0"/>
              </a:rPr>
              <a:t>rezervă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în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cadrul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listei</a:t>
            </a:r>
            <a:r>
              <a:rPr lang="en-US" altLang="ko-KR" dirty="0">
                <a:cs typeface="Arial" pitchFamily="34" charset="0"/>
              </a:rPr>
              <a:t> de </a:t>
            </a:r>
            <a:r>
              <a:rPr lang="en-US" altLang="ko-KR" dirty="0" err="1">
                <a:cs typeface="Arial" pitchFamily="34" charset="0"/>
              </a:rPr>
              <a:t>afaceri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selectate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spre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finanțare</a:t>
            </a:r>
            <a:r>
              <a:rPr lang="en-US" altLang="ko-KR" dirty="0">
                <a:cs typeface="Arial" pitchFamily="34" charset="0"/>
              </a:rPr>
              <a:t>, </a:t>
            </a:r>
            <a:r>
              <a:rPr lang="en-US" altLang="ko-KR" dirty="0" err="1">
                <a:cs typeface="Arial" pitchFamily="34" charset="0"/>
              </a:rPr>
              <a:t>vor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realiza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stagii</a:t>
            </a:r>
            <a:r>
              <a:rPr lang="en-US" altLang="ko-KR" dirty="0">
                <a:cs typeface="Arial" pitchFamily="34" charset="0"/>
              </a:rPr>
              <a:t> de </a:t>
            </a:r>
            <a:r>
              <a:rPr lang="en-US" altLang="ko-KR" dirty="0" err="1">
                <a:cs typeface="Arial" pitchFamily="34" charset="0"/>
              </a:rPr>
              <a:t>pregătire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practică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în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cadrul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unor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entități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juridice</a:t>
            </a:r>
            <a:r>
              <a:rPr lang="en-US" altLang="ko-KR" dirty="0">
                <a:cs typeface="Arial" pitchFamily="34" charset="0"/>
              </a:rPr>
              <a:t> a </a:t>
            </a:r>
            <a:r>
              <a:rPr lang="en-US" altLang="ko-KR" dirty="0" err="1">
                <a:cs typeface="Arial" pitchFamily="34" charset="0"/>
              </a:rPr>
              <a:t>căror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activitate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economică</a:t>
            </a:r>
            <a:r>
              <a:rPr lang="en-US" altLang="ko-KR" dirty="0">
                <a:cs typeface="Arial" pitchFamily="34" charset="0"/>
              </a:rPr>
              <a:t> face </a:t>
            </a:r>
            <a:r>
              <a:rPr lang="en-US" altLang="ko-KR" dirty="0" err="1">
                <a:cs typeface="Arial" pitchFamily="34" charset="0"/>
              </a:rPr>
              <a:t>parte</a:t>
            </a:r>
            <a:r>
              <a:rPr lang="en-US" altLang="ko-KR" dirty="0">
                <a:cs typeface="Arial" pitchFamily="34" charset="0"/>
              </a:rPr>
              <a:t> din </a:t>
            </a:r>
            <a:r>
              <a:rPr lang="en-US" altLang="ko-KR" dirty="0" err="1">
                <a:cs typeface="Arial" pitchFamily="34" charset="0"/>
              </a:rPr>
              <a:t>aceeași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grupă</a:t>
            </a:r>
            <a:r>
              <a:rPr lang="en-US" altLang="ko-KR" dirty="0">
                <a:cs typeface="Arial" pitchFamily="34" charset="0"/>
              </a:rPr>
              <a:t> CAEN cu </a:t>
            </a:r>
            <a:r>
              <a:rPr lang="en-US" altLang="ko-KR" dirty="0" err="1">
                <a:cs typeface="Arial" pitchFamily="34" charset="0"/>
              </a:rPr>
              <a:t>domeniul</a:t>
            </a:r>
            <a:r>
              <a:rPr lang="en-US" altLang="ko-KR" dirty="0">
                <a:cs typeface="Arial" pitchFamily="34" charset="0"/>
              </a:rPr>
              <a:t> de </a:t>
            </a:r>
            <a:r>
              <a:rPr lang="en-US" altLang="ko-KR" dirty="0" err="1">
                <a:cs typeface="Arial" pitchFamily="34" charset="0"/>
              </a:rPr>
              <a:t>activitate</a:t>
            </a:r>
            <a:r>
              <a:rPr lang="en-US" altLang="ko-KR" dirty="0">
                <a:cs typeface="Arial" pitchFamily="34" charset="0"/>
              </a:rPr>
              <a:t> al </a:t>
            </a:r>
            <a:r>
              <a:rPr lang="en-US" altLang="ko-KR" dirty="0" err="1">
                <a:cs typeface="Arial" pitchFamily="34" charset="0"/>
              </a:rPr>
              <a:t>viitoarelor</a:t>
            </a:r>
            <a:r>
              <a:rPr lang="en-US" altLang="ko-KR" dirty="0">
                <a:cs typeface="Arial" pitchFamily="34" charset="0"/>
              </a:rPr>
              <a:t> start-up-</a:t>
            </a:r>
            <a:r>
              <a:rPr lang="en-US" altLang="ko-KR" dirty="0" err="1">
                <a:cs typeface="Arial" pitchFamily="34" charset="0"/>
              </a:rPr>
              <a:t>uri</a:t>
            </a:r>
            <a:r>
              <a:rPr lang="en-US" altLang="ko-KR" dirty="0">
                <a:cs typeface="Arial" pitchFamily="34" charset="0"/>
              </a:rPr>
              <a:t>. </a:t>
            </a:r>
          </a:p>
        </p:txBody>
      </p:sp>
      <p:pic>
        <p:nvPicPr>
          <p:cNvPr id="4098" name="Picture 2" descr="C:\Users\simona.oprea\Downloads\pexels-pixabay-356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42" y="681317"/>
            <a:ext cx="7173558" cy="54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nus 7"/>
          <p:cNvSpPr/>
          <p:nvPr/>
        </p:nvSpPr>
        <p:spPr>
          <a:xfrm rot="19726948">
            <a:off x="3083424" y="769507"/>
            <a:ext cx="3667000" cy="43081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5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="" xmlns:a16="http://schemas.microsoft.com/office/drawing/2014/main" id="{11D32115-01D4-466A-9F64-770A73DF2EE6}"/>
              </a:ext>
            </a:extLst>
          </p:cNvPr>
          <p:cNvSpPr txBox="1"/>
          <p:nvPr/>
        </p:nvSpPr>
        <p:spPr>
          <a:xfrm>
            <a:off x="561441" y="959729"/>
            <a:ext cx="33108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3200" b="1" dirty="0">
                <a:solidFill>
                  <a:schemeClr val="accent1"/>
                </a:solidFill>
                <a:cs typeface="Arial" pitchFamily="34" charset="0"/>
              </a:rPr>
              <a:t>ORGANIZAREA STAGIILOR DE PRACTICĂ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="" xmlns:a16="http://schemas.microsoft.com/office/drawing/2014/main" id="{5DA49914-6FF5-466B-B51A-E6D75A00EBE6}"/>
              </a:ext>
            </a:extLst>
          </p:cNvPr>
          <p:cNvSpPr txBox="1"/>
          <p:nvPr/>
        </p:nvSpPr>
        <p:spPr>
          <a:xfrm>
            <a:off x="549204" y="3097527"/>
            <a:ext cx="3168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 err="1">
                <a:cs typeface="Arial" pitchFamily="34" charset="0"/>
              </a:rPr>
              <a:t>Fiecare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stagiu</a:t>
            </a:r>
            <a:r>
              <a:rPr lang="en-US" altLang="ko-KR" dirty="0">
                <a:cs typeface="Arial" pitchFamily="34" charset="0"/>
              </a:rPr>
              <a:t> de </a:t>
            </a:r>
            <a:r>
              <a:rPr lang="en-US" altLang="ko-KR" dirty="0" err="1">
                <a:cs typeface="Arial" pitchFamily="34" charset="0"/>
              </a:rPr>
              <a:t>practică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va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avea</a:t>
            </a:r>
            <a:r>
              <a:rPr lang="en-US" altLang="ko-KR" dirty="0">
                <a:cs typeface="Arial" pitchFamily="34" charset="0"/>
              </a:rPr>
              <a:t> o </a:t>
            </a:r>
            <a:r>
              <a:rPr lang="en-US" altLang="ko-KR" dirty="0" err="1">
                <a:cs typeface="Arial" pitchFamily="34" charset="0"/>
              </a:rPr>
              <a:t>durată</a:t>
            </a:r>
            <a:r>
              <a:rPr lang="en-US" altLang="ko-KR" dirty="0">
                <a:cs typeface="Arial" pitchFamily="34" charset="0"/>
              </a:rPr>
              <a:t> de 40 de ore </a:t>
            </a:r>
            <a:r>
              <a:rPr lang="en-US" altLang="ko-KR" dirty="0" err="1">
                <a:cs typeface="Arial" pitchFamily="34" charset="0"/>
              </a:rPr>
              <a:t>și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va</a:t>
            </a:r>
            <a:r>
              <a:rPr lang="en-US" altLang="ko-KR" dirty="0">
                <a:cs typeface="Arial" pitchFamily="34" charset="0"/>
              </a:rPr>
              <a:t> fi </a:t>
            </a:r>
            <a:r>
              <a:rPr lang="en-US" altLang="ko-KR" dirty="0" err="1">
                <a:cs typeface="Arial" pitchFamily="34" charset="0"/>
              </a:rPr>
              <a:t>desfășurat</a:t>
            </a:r>
            <a:r>
              <a:rPr lang="en-US" altLang="ko-KR" dirty="0">
                <a:cs typeface="Arial" pitchFamily="34" charset="0"/>
              </a:rPr>
              <a:t> la </a:t>
            </a:r>
            <a:r>
              <a:rPr lang="en-US" altLang="ko-KR" dirty="0" err="1">
                <a:cs typeface="Arial" pitchFamily="34" charset="0"/>
              </a:rPr>
              <a:t>sediul</a:t>
            </a:r>
            <a:r>
              <a:rPr lang="en-US" altLang="ko-KR" dirty="0">
                <a:cs typeface="Arial" pitchFamily="34" charset="0"/>
              </a:rPr>
              <a:t> social </a:t>
            </a:r>
            <a:r>
              <a:rPr lang="en-US" altLang="ko-KR" dirty="0" err="1">
                <a:cs typeface="Arial" pitchFamily="34" charset="0"/>
              </a:rPr>
              <a:t>sau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după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caz</a:t>
            </a:r>
            <a:r>
              <a:rPr lang="en-US" altLang="ko-KR" dirty="0">
                <a:cs typeface="Arial" pitchFamily="34" charset="0"/>
              </a:rPr>
              <a:t> la </a:t>
            </a:r>
            <a:r>
              <a:rPr lang="en-US" altLang="ko-KR" dirty="0" err="1">
                <a:cs typeface="Arial" pitchFamily="34" charset="0"/>
              </a:rPr>
              <a:t>punctul</a:t>
            </a:r>
            <a:r>
              <a:rPr lang="en-US" altLang="ko-KR" dirty="0">
                <a:cs typeface="Arial" pitchFamily="34" charset="0"/>
              </a:rPr>
              <a:t>/</a:t>
            </a:r>
            <a:r>
              <a:rPr lang="en-US" altLang="ko-KR" dirty="0" err="1">
                <a:cs typeface="Arial" pitchFamily="34" charset="0"/>
              </a:rPr>
              <a:t>punctele</a:t>
            </a:r>
            <a:r>
              <a:rPr lang="en-US" altLang="ko-KR" dirty="0">
                <a:cs typeface="Arial" pitchFamily="34" charset="0"/>
              </a:rPr>
              <a:t> de </a:t>
            </a:r>
            <a:r>
              <a:rPr lang="en-US" altLang="ko-KR" dirty="0" err="1">
                <a:cs typeface="Arial" pitchFamily="34" charset="0"/>
              </a:rPr>
              <a:t>lucru</a:t>
            </a:r>
            <a:r>
              <a:rPr lang="en-US" altLang="ko-KR" dirty="0">
                <a:cs typeface="Arial" pitchFamily="34" charset="0"/>
              </a:rPr>
              <a:t> ale </a:t>
            </a:r>
            <a:r>
              <a:rPr lang="en-US" altLang="ko-KR" dirty="0" err="1">
                <a:cs typeface="Arial" pitchFamily="34" charset="0"/>
              </a:rPr>
              <a:t>entității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>
                <a:cs typeface="Arial" pitchFamily="34" charset="0"/>
              </a:rPr>
              <a:t>juridice</a:t>
            </a:r>
            <a:r>
              <a:rPr lang="en-US" altLang="ko-KR" dirty="0">
                <a:cs typeface="Arial" pitchFamily="34" charset="0"/>
              </a:rPr>
              <a:t> cu care </a:t>
            </a:r>
            <a:r>
              <a:rPr lang="en-US" altLang="ko-KR" dirty="0" err="1">
                <a:cs typeface="Arial" pitchFamily="34" charset="0"/>
              </a:rPr>
              <a:t>antreprenorul</a:t>
            </a:r>
            <a:r>
              <a:rPr lang="en-US" altLang="ko-KR" dirty="0">
                <a:cs typeface="Arial" pitchFamily="34" charset="0"/>
              </a:rPr>
              <a:t> are </a:t>
            </a:r>
            <a:r>
              <a:rPr lang="en-US" altLang="ko-KR" dirty="0" err="1">
                <a:cs typeface="Arial" pitchFamily="34" charset="0"/>
              </a:rPr>
              <a:t>încheiată</a:t>
            </a:r>
            <a:r>
              <a:rPr lang="en-US" altLang="ko-KR" dirty="0">
                <a:cs typeface="Arial" pitchFamily="34" charset="0"/>
              </a:rPr>
              <a:t> o </a:t>
            </a:r>
            <a:r>
              <a:rPr lang="en-US" altLang="ko-KR" dirty="0" err="1">
                <a:cs typeface="Arial" pitchFamily="34" charset="0"/>
              </a:rPr>
              <a:t>convenție</a:t>
            </a:r>
            <a:r>
              <a:rPr lang="en-US" altLang="ko-KR" dirty="0">
                <a:cs typeface="Arial" pitchFamily="34" charset="0"/>
              </a:rPr>
              <a:t> de </a:t>
            </a:r>
            <a:r>
              <a:rPr lang="en-US" altLang="ko-KR" dirty="0" err="1">
                <a:cs typeface="Arial" pitchFamily="34" charset="0"/>
              </a:rPr>
              <a:t>practică</a:t>
            </a:r>
            <a:r>
              <a:rPr lang="en-US" altLang="ko-KR" dirty="0">
                <a:cs typeface="Arial" pitchFamily="34" charset="0"/>
              </a:rPr>
              <a:t>.</a:t>
            </a:r>
          </a:p>
        </p:txBody>
      </p:sp>
      <p:pic>
        <p:nvPicPr>
          <p:cNvPr id="5122" name="Picture 2" descr="C:\Users\simona.oprea\Downloads\pexels-magnetme-5839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18" y="286486"/>
            <a:ext cx="4752870" cy="58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/>
          <p:cNvSpPr/>
          <p:nvPr/>
        </p:nvSpPr>
        <p:spPr>
          <a:xfrm>
            <a:off x="10058400" y="286486"/>
            <a:ext cx="1848896" cy="5898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reptunghi 6"/>
          <p:cNvSpPr/>
          <p:nvPr/>
        </p:nvSpPr>
        <p:spPr>
          <a:xfrm>
            <a:off x="442127" y="6260123"/>
            <a:ext cx="11465169" cy="361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reptunghi 7"/>
          <p:cNvSpPr/>
          <p:nvPr/>
        </p:nvSpPr>
        <p:spPr>
          <a:xfrm>
            <a:off x="3999244" y="286486"/>
            <a:ext cx="884255" cy="5898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6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4D4E6C-13FB-46FD-B5CF-87B475317D5E}"/>
              </a:ext>
            </a:extLst>
          </p:cNvPr>
          <p:cNvSpPr txBox="1"/>
          <p:nvPr/>
        </p:nvSpPr>
        <p:spPr>
          <a:xfrm>
            <a:off x="923460" y="415649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683198" y="3623098"/>
            <a:ext cx="4895645" cy="23374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ÎNFIINȚAREA ȘI DERULAREA DE ACTIVITAȚI ÎN CADRUL A 2 ÎNTREPRINDERI SIMULATE</a:t>
            </a: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simona.oprea\Downloads\pexels-mart-production-76437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66" y="2117333"/>
            <a:ext cx="4396902" cy="4250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80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77D08DAA-0213-459F-A5E8-2D51CC7AD80C}"/>
              </a:ext>
            </a:extLst>
          </p:cNvPr>
          <p:cNvSpPr txBox="1">
            <a:spLocks/>
          </p:cNvSpPr>
          <p:nvPr/>
        </p:nvSpPr>
        <p:spPr>
          <a:xfrm>
            <a:off x="4559300" y="210727"/>
            <a:ext cx="6991224" cy="14554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맑은 고딕" panose="020B0503020000020004" pitchFamily="34" charset="-127"/>
                <a:cs typeface="+mn-cs"/>
              </a:rPr>
              <a:t>Înființarea și derularea de </a:t>
            </a:r>
            <a:r>
              <a:rPr kumimoji="0" lang="ro-RO" altLang="ko-K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맑은 고딕" panose="020B0503020000020004" pitchFamily="34" charset="-127"/>
                <a:cs typeface="+mn-cs"/>
              </a:rPr>
              <a:t>activități </a:t>
            </a:r>
            <a:r>
              <a:rPr kumimoji="0" lang="ro-RO" altLang="ko-KR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맑은 고딕" panose="020B0503020000020004" pitchFamily="34" charset="-127"/>
                <a:cs typeface="+mn-cs"/>
              </a:rPr>
              <a:t>în cadrul a 2 întreprinderi simulate</a:t>
            </a:r>
            <a:endParaRPr kumimoji="0" lang="en-US" altLang="ko-KR" sz="3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828675" y="1914525"/>
            <a:ext cx="10734675" cy="3970318"/>
          </a:xfrm>
          <a:prstGeom prst="rect">
            <a:avLst/>
          </a:prstGeom>
          <a:noFill/>
          <a:ln w="28575" cap="rnd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Dreptunghi 6"/>
          <p:cNvSpPr/>
          <p:nvPr/>
        </p:nvSpPr>
        <p:spPr>
          <a:xfrm>
            <a:off x="9172575" y="5884843"/>
            <a:ext cx="2390775" cy="458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UBTECH</a:t>
            </a:r>
            <a:endParaRPr lang="en-GB" sz="2400" b="1" dirty="0"/>
          </a:p>
        </p:txBody>
      </p:sp>
      <p:sp>
        <p:nvSpPr>
          <p:cNvPr id="8" name="TextBox 14">
            <a:extLst>
              <a:ext uri="{FF2B5EF4-FFF2-40B4-BE49-F238E27FC236}">
                <a16:creationId xmlns="" xmlns:a16="http://schemas.microsoft.com/office/drawing/2014/main" id="{42E19580-CCEA-42AD-8BC9-130A6D02D0B9}"/>
              </a:ext>
            </a:extLst>
          </p:cNvPr>
          <p:cNvSpPr txBox="1"/>
          <p:nvPr/>
        </p:nvSpPr>
        <p:spPr>
          <a:xfrm>
            <a:off x="6096000" y="1983109"/>
            <a:ext cx="52101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cs typeface="Arial" pitchFamily="34" charset="0"/>
              </a:rPr>
              <a:t>Activitățile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în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cadrul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întreprinderilor</a:t>
            </a:r>
            <a:r>
              <a:rPr lang="en-US" altLang="ko-KR" sz="1600" dirty="0">
                <a:cs typeface="Arial" pitchFamily="34" charset="0"/>
              </a:rPr>
              <a:t> simulate </a:t>
            </a:r>
            <a:r>
              <a:rPr lang="en-US" altLang="ko-KR" sz="1600" dirty="0" err="1">
                <a:cs typeface="Arial" pitchFamily="34" charset="0"/>
              </a:rPr>
              <a:t>vom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consta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în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crearea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unui</a:t>
            </a:r>
            <a:r>
              <a:rPr lang="en-US" altLang="ko-KR" sz="1600" dirty="0">
                <a:cs typeface="Arial" pitchFamily="34" charset="0"/>
              </a:rPr>
              <a:t> instrument de </a:t>
            </a:r>
            <a:r>
              <a:rPr lang="en-US" altLang="ko-KR" sz="1600" dirty="0" err="1">
                <a:cs typeface="Arial" pitchFamily="34" charset="0"/>
              </a:rPr>
              <a:t>lucru</a:t>
            </a:r>
            <a:r>
              <a:rPr lang="en-US" altLang="ko-KR" sz="1600" dirty="0">
                <a:cs typeface="Arial" pitchFamily="34" charset="0"/>
              </a:rPr>
              <a:t> care </a:t>
            </a:r>
            <a:r>
              <a:rPr lang="en-US" altLang="ko-KR" sz="1600" dirty="0" err="1">
                <a:cs typeface="Arial" pitchFamily="34" charset="0"/>
              </a:rPr>
              <a:t>vizează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dezvoltarea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spiritului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antreprenorial</a:t>
            </a:r>
            <a:r>
              <a:rPr lang="en-US" altLang="ko-KR" sz="1600" dirty="0">
                <a:cs typeface="Arial" pitchFamily="34" charset="0"/>
              </a:rPr>
              <a:t>, </a:t>
            </a:r>
            <a:r>
              <a:rPr lang="en-US" altLang="ko-KR" sz="1600" dirty="0" err="1">
                <a:cs typeface="Arial" pitchFamily="34" charset="0"/>
              </a:rPr>
              <a:t>prin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integrarea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și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aplicarea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interdisciplinară</a:t>
            </a:r>
            <a:r>
              <a:rPr lang="en-US" altLang="ko-KR" sz="1600" dirty="0">
                <a:cs typeface="Arial" pitchFamily="34" charset="0"/>
              </a:rPr>
              <a:t> a </a:t>
            </a:r>
            <a:r>
              <a:rPr lang="en-US" altLang="ko-KR" sz="1600" dirty="0" err="1">
                <a:cs typeface="Arial" pitchFamily="34" charset="0"/>
              </a:rPr>
              <a:t>cunoștințelor</a:t>
            </a:r>
            <a:r>
              <a:rPr lang="en-US" altLang="ko-KR" sz="1600" dirty="0">
                <a:cs typeface="Arial" pitchFamily="34" charset="0"/>
              </a:rPr>
              <a:t> care </a:t>
            </a:r>
            <a:r>
              <a:rPr lang="en-US" altLang="ko-KR" sz="1600" dirty="0" err="1">
                <a:cs typeface="Arial" pitchFamily="34" charset="0"/>
              </a:rPr>
              <a:t>asigură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condiții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pentru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aprofundarea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practică</a:t>
            </a:r>
            <a:r>
              <a:rPr lang="en-US" altLang="ko-KR" sz="1600" dirty="0">
                <a:cs typeface="Arial" pitchFamily="34" charset="0"/>
              </a:rPr>
              <a:t> a </a:t>
            </a:r>
            <a:r>
              <a:rPr lang="en-US" altLang="ko-KR" sz="1600" dirty="0" err="1">
                <a:cs typeface="Arial" pitchFamily="34" charset="0"/>
              </a:rPr>
              <a:t>competențelor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dobândite</a:t>
            </a:r>
            <a:r>
              <a:rPr lang="en-US" altLang="ko-KR" sz="1600" dirty="0">
                <a:cs typeface="Arial" pitchFamily="34" charset="0"/>
              </a:rPr>
              <a:t> de </a:t>
            </a:r>
            <a:r>
              <a:rPr lang="en-US" altLang="ko-KR" sz="1600" dirty="0" err="1">
                <a:cs typeface="Arial" pitchFamily="34" charset="0"/>
              </a:rPr>
              <a:t>viitorii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antreprenori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în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pregătirea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profesională</a:t>
            </a:r>
            <a:r>
              <a:rPr lang="en-US" altLang="ko-KR" sz="1600" dirty="0">
                <a:cs typeface="Arial" pitchFamily="34" charset="0"/>
              </a:rPr>
              <a:t>. </a:t>
            </a:r>
            <a:r>
              <a:rPr lang="en-US" altLang="ko-KR" sz="1600" dirty="0" err="1">
                <a:cs typeface="Arial" pitchFamily="34" charset="0"/>
              </a:rPr>
              <a:t>Activitatea</a:t>
            </a:r>
            <a:r>
              <a:rPr lang="en-US" altLang="ko-KR" sz="1600" dirty="0">
                <a:cs typeface="Arial" pitchFamily="34" charset="0"/>
              </a:rPr>
              <a:t> se </a:t>
            </a:r>
            <a:r>
              <a:rPr lang="en-US" altLang="ko-KR" sz="1600" dirty="0" err="1">
                <a:cs typeface="Arial" pitchFamily="34" charset="0"/>
              </a:rPr>
              <a:t>va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derula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concomitent</a:t>
            </a:r>
            <a:r>
              <a:rPr lang="en-US" altLang="ko-KR" sz="1600" dirty="0">
                <a:cs typeface="Arial" pitchFamily="34" charset="0"/>
              </a:rPr>
              <a:t> cu </a:t>
            </a:r>
            <a:r>
              <a:rPr lang="en-US" altLang="ko-KR" sz="1600" dirty="0" err="1">
                <a:cs typeface="Arial" pitchFamily="34" charset="0"/>
              </a:rPr>
              <a:t>derularea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activității</a:t>
            </a:r>
            <a:r>
              <a:rPr lang="en-US" altLang="ko-KR" sz="1600" dirty="0">
                <a:cs typeface="Arial" pitchFamily="34" charset="0"/>
              </a:rPr>
              <a:t> de </a:t>
            </a:r>
            <a:r>
              <a:rPr lang="en-US" altLang="ko-KR" sz="1600" dirty="0" err="1">
                <a:cs typeface="Arial" pitchFamily="34" charset="0"/>
              </a:rPr>
              <a:t>stagii</a:t>
            </a:r>
            <a:r>
              <a:rPr lang="en-US" altLang="ko-KR" sz="1600" dirty="0">
                <a:cs typeface="Arial" pitchFamily="34" charset="0"/>
              </a:rPr>
              <a:t> de </a:t>
            </a:r>
            <a:r>
              <a:rPr lang="en-US" altLang="ko-KR" sz="1600" dirty="0" err="1">
                <a:cs typeface="Arial" pitchFamily="34" charset="0"/>
              </a:rPr>
              <a:t>practică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în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cadrul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unor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societății</a:t>
            </a:r>
            <a:r>
              <a:rPr lang="en-US" altLang="ko-KR" sz="1600" dirty="0">
                <a:cs typeface="Arial" pitchFamily="34" charset="0"/>
              </a:rPr>
              <a:t> din </a:t>
            </a:r>
            <a:r>
              <a:rPr lang="en-US" altLang="ko-KR" sz="1600" dirty="0" err="1">
                <a:cs typeface="Arial" pitchFamily="34" charset="0"/>
              </a:rPr>
              <a:t>aceeași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clasă</a:t>
            </a:r>
            <a:r>
              <a:rPr lang="en-US" altLang="ko-KR" sz="1600" dirty="0">
                <a:cs typeface="Arial" pitchFamily="34" charset="0"/>
              </a:rPr>
              <a:t> CAEN, precum </a:t>
            </a:r>
            <a:r>
              <a:rPr lang="en-US" altLang="ko-KR" sz="1600" dirty="0" err="1">
                <a:cs typeface="Arial" pitchFamily="34" charset="0"/>
              </a:rPr>
              <a:t>și</a:t>
            </a:r>
            <a:r>
              <a:rPr lang="en-US" altLang="ko-KR" sz="1600" dirty="0">
                <a:cs typeface="Arial" pitchFamily="34" charset="0"/>
              </a:rPr>
              <a:t> cu </a:t>
            </a:r>
            <a:r>
              <a:rPr lang="en-US" altLang="ko-KR" sz="1600" dirty="0" err="1">
                <a:cs typeface="Arial" pitchFamily="34" charset="0"/>
              </a:rPr>
              <a:t>procesul</a:t>
            </a:r>
            <a:r>
              <a:rPr lang="en-US" altLang="ko-KR" sz="1600" dirty="0">
                <a:cs typeface="Arial" pitchFamily="34" charset="0"/>
              </a:rPr>
              <a:t> de </a:t>
            </a:r>
            <a:r>
              <a:rPr lang="en-US" altLang="ko-KR" sz="1600" dirty="0" err="1">
                <a:cs typeface="Arial" pitchFamily="34" charset="0"/>
              </a:rPr>
              <a:t>mentorat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personalizat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și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consultanță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asigurând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astfel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elaborarea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unui</a:t>
            </a:r>
            <a:r>
              <a:rPr lang="en-US" altLang="ko-KR" sz="1600" dirty="0">
                <a:cs typeface="Arial" pitchFamily="34" charset="0"/>
              </a:rPr>
              <a:t> program </a:t>
            </a:r>
            <a:r>
              <a:rPr lang="en-US" altLang="ko-KR" sz="1600" dirty="0" err="1">
                <a:cs typeface="Arial" pitchFamily="34" charset="0"/>
              </a:rPr>
              <a:t>intensiv</a:t>
            </a:r>
            <a:r>
              <a:rPr lang="en-US" altLang="ko-KR" sz="1600" dirty="0">
                <a:cs typeface="Arial" pitchFamily="34" charset="0"/>
              </a:rPr>
              <a:t> de </a:t>
            </a:r>
            <a:r>
              <a:rPr lang="en-US" altLang="ko-KR" sz="1600" dirty="0" err="1">
                <a:cs typeface="Arial" pitchFamily="34" charset="0"/>
              </a:rPr>
              <a:t>dezvoltare</a:t>
            </a:r>
            <a:r>
              <a:rPr lang="en-US" altLang="ko-KR" sz="1600" dirty="0">
                <a:cs typeface="Arial" pitchFamily="34" charset="0"/>
              </a:rPr>
              <a:t> a </a:t>
            </a:r>
            <a:r>
              <a:rPr lang="en-US" altLang="ko-KR" sz="1600" dirty="0" err="1">
                <a:cs typeface="Arial" pitchFamily="34" charset="0"/>
              </a:rPr>
              <a:t>abilităților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și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competențelor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antreprenoriale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și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completare</a:t>
            </a:r>
            <a:r>
              <a:rPr lang="en-US" altLang="ko-KR" sz="1600" dirty="0">
                <a:cs typeface="Arial" pitchFamily="34" charset="0"/>
              </a:rPr>
              <a:t> a </a:t>
            </a:r>
            <a:r>
              <a:rPr lang="en-US" altLang="ko-KR" sz="1600" dirty="0" err="1">
                <a:cs typeface="Arial" pitchFamily="34" charset="0"/>
              </a:rPr>
              <a:t>cunoștințelor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dobândite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în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cadrul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programului</a:t>
            </a:r>
            <a:r>
              <a:rPr lang="en-US" altLang="ko-KR" sz="1600" dirty="0">
                <a:cs typeface="Arial" pitchFamily="34" charset="0"/>
              </a:rPr>
              <a:t> de </a:t>
            </a:r>
            <a:r>
              <a:rPr lang="en-US" altLang="ko-KR" sz="1600" dirty="0" err="1">
                <a:cs typeface="Arial" pitchFamily="34" charset="0"/>
              </a:rPr>
              <a:t>formare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antreprenorială</a:t>
            </a:r>
            <a:r>
              <a:rPr lang="en-US" altLang="ko-KR" sz="1600" dirty="0">
                <a:cs typeface="Arial" pitchFamily="34" charset="0"/>
              </a:rPr>
              <a:t>.</a:t>
            </a:r>
          </a:p>
        </p:txBody>
      </p:sp>
      <p:pic>
        <p:nvPicPr>
          <p:cNvPr id="7170" name="Picture 2" descr="C:\Users\simona.oprea\Downloads\pexels-mart-production-755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" y="2162174"/>
            <a:ext cx="484632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În zigzag 1"/>
          <p:cNvSpPr/>
          <p:nvPr/>
        </p:nvSpPr>
        <p:spPr>
          <a:xfrm>
            <a:off x="4279900" y="582840"/>
            <a:ext cx="279400" cy="711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În zigzag 8"/>
          <p:cNvSpPr/>
          <p:nvPr/>
        </p:nvSpPr>
        <p:spPr>
          <a:xfrm>
            <a:off x="4097867" y="582840"/>
            <a:ext cx="279400" cy="711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În zigzag 9"/>
          <p:cNvSpPr/>
          <p:nvPr/>
        </p:nvSpPr>
        <p:spPr>
          <a:xfrm>
            <a:off x="3898900" y="582840"/>
            <a:ext cx="279400" cy="711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În zigzag 10"/>
          <p:cNvSpPr/>
          <p:nvPr/>
        </p:nvSpPr>
        <p:spPr>
          <a:xfrm>
            <a:off x="3695700" y="582840"/>
            <a:ext cx="279400" cy="711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În zigzag 12"/>
          <p:cNvSpPr/>
          <p:nvPr/>
        </p:nvSpPr>
        <p:spPr>
          <a:xfrm>
            <a:off x="3513667" y="582840"/>
            <a:ext cx="279400" cy="711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În zigzag 13"/>
          <p:cNvSpPr/>
          <p:nvPr/>
        </p:nvSpPr>
        <p:spPr>
          <a:xfrm>
            <a:off x="3295015" y="582840"/>
            <a:ext cx="279400" cy="711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4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4D4E6C-13FB-46FD-B5CF-87B475317D5E}"/>
              </a:ext>
            </a:extLst>
          </p:cNvPr>
          <p:cNvSpPr txBox="1"/>
          <p:nvPr/>
        </p:nvSpPr>
        <p:spPr>
          <a:xfrm>
            <a:off x="923460" y="415649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293731" y="4156498"/>
            <a:ext cx="4895645" cy="2194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691347" y="421560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SERVICII DE MENTORAT ȘI CONSULTANȚĂ</a:t>
            </a: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simona.oprea\Downloads\pexels-oleg-magni-20581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35" y="1707253"/>
            <a:ext cx="4343399" cy="4493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7194175" y="1649377"/>
            <a:ext cx="4719917" cy="4801314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004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="" xmlns:a16="http://schemas.microsoft.com/office/drawing/2014/main" id="{40D6F7A2-66A3-4BA0-8846-87A3D32F4950}"/>
              </a:ext>
            </a:extLst>
          </p:cNvPr>
          <p:cNvGrpSpPr/>
          <p:nvPr/>
        </p:nvGrpSpPr>
        <p:grpSpPr>
          <a:xfrm>
            <a:off x="5080208" y="642796"/>
            <a:ext cx="6721278" cy="5572408"/>
            <a:chOff x="5080208" y="642796"/>
            <a:chExt cx="6721278" cy="5572408"/>
          </a:xfrm>
        </p:grpSpPr>
        <p:sp>
          <p:nvSpPr>
            <p:cNvPr id="5" name="Frame 3">
              <a:extLst>
                <a:ext uri="{FF2B5EF4-FFF2-40B4-BE49-F238E27FC236}">
                  <a16:creationId xmlns="" xmlns:a16="http://schemas.microsoft.com/office/drawing/2014/main" id="{BF15EDF5-5B42-498E-A68D-9C9AC8466B66}"/>
                </a:ext>
              </a:extLst>
            </p:cNvPr>
            <p:cNvSpPr/>
            <p:nvPr/>
          </p:nvSpPr>
          <p:spPr>
            <a:xfrm>
              <a:off x="5654642" y="642796"/>
              <a:ext cx="5572410" cy="5572408"/>
            </a:xfrm>
            <a:prstGeom prst="frame">
              <a:avLst>
                <a:gd name="adj1" fmla="val 84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8">
              <a:extLst>
                <a:ext uri="{FF2B5EF4-FFF2-40B4-BE49-F238E27FC236}">
                  <a16:creationId xmlns="" xmlns:a16="http://schemas.microsoft.com/office/drawing/2014/main" id="{625BD1D9-88B9-4451-A9FD-CCA880B871AC}"/>
                </a:ext>
              </a:extLst>
            </p:cNvPr>
            <p:cNvGrpSpPr/>
            <p:nvPr/>
          </p:nvGrpSpPr>
          <p:grpSpPr>
            <a:xfrm>
              <a:off x="5080208" y="912892"/>
              <a:ext cx="1148868" cy="1050202"/>
              <a:chOff x="5080208" y="914399"/>
              <a:chExt cx="1148868" cy="105020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="" xmlns:a16="http://schemas.microsoft.com/office/drawing/2014/main" id="{13F36217-EC50-476E-BEF1-34C17FA902DF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6">
                <a:extLst>
                  <a:ext uri="{FF2B5EF4-FFF2-40B4-BE49-F238E27FC236}">
                    <a16:creationId xmlns="" xmlns:a16="http://schemas.microsoft.com/office/drawing/2014/main" id="{542BCEE2-22C7-438D-9078-0ADFFE47FEB3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9">
              <a:extLst>
                <a:ext uri="{FF2B5EF4-FFF2-40B4-BE49-F238E27FC236}">
                  <a16:creationId xmlns="" xmlns:a16="http://schemas.microsoft.com/office/drawing/2014/main" id="{A711E980-E0A2-45FA-9272-2D6B82F6E397}"/>
                </a:ext>
              </a:extLst>
            </p:cNvPr>
            <p:cNvGrpSpPr/>
            <p:nvPr/>
          </p:nvGrpSpPr>
          <p:grpSpPr>
            <a:xfrm rot="10800000">
              <a:off x="10652618" y="4894907"/>
              <a:ext cx="1148868" cy="1050202"/>
              <a:chOff x="5080208" y="914399"/>
              <a:chExt cx="1148868" cy="1050202"/>
            </a:xfrm>
          </p:grpSpPr>
          <p:sp>
            <p:nvSpPr>
              <p:cNvPr id="8" name="Rectangle 10">
                <a:extLst>
                  <a:ext uri="{FF2B5EF4-FFF2-40B4-BE49-F238E27FC236}">
                    <a16:creationId xmlns="" xmlns:a16="http://schemas.microsoft.com/office/drawing/2014/main" id="{53FD185D-967A-482E-A979-AD7DA67AA014}"/>
                  </a:ext>
                </a:extLst>
              </p:cNvPr>
              <p:cNvSpPr/>
              <p:nvPr/>
            </p:nvSpPr>
            <p:spPr>
              <a:xfrm>
                <a:off x="5080208" y="914399"/>
                <a:ext cx="1148868" cy="1050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="" xmlns:a16="http://schemas.microsoft.com/office/drawing/2014/main" id="{7F7D585F-3694-482A-A01D-77646E46619A}"/>
                  </a:ext>
                </a:extLst>
              </p:cNvPr>
              <p:cNvSpPr/>
              <p:nvPr/>
            </p:nvSpPr>
            <p:spPr>
              <a:xfrm>
                <a:off x="5208178" y="1088336"/>
                <a:ext cx="892929" cy="702329"/>
              </a:xfrm>
              <a:custGeom>
                <a:avLst/>
                <a:gdLst/>
                <a:ahLst/>
                <a:cxnLst/>
                <a:rect l="l" t="t" r="r" b="b"/>
                <a:pathLst>
                  <a:path w="460177" h="361950">
                    <a:moveTo>
                      <a:pt x="427435" y="0"/>
                    </a:moveTo>
                    <a:lnTo>
                      <a:pt x="460177" y="69056"/>
                    </a:lnTo>
                    <a:cubicBezTo>
                      <a:pt x="426839" y="80169"/>
                      <a:pt x="402928" y="95647"/>
                      <a:pt x="388442" y="115491"/>
                    </a:cubicBezTo>
                    <a:cubicBezTo>
                      <a:pt x="373956" y="135335"/>
                      <a:pt x="366316" y="161727"/>
                      <a:pt x="365522" y="194667"/>
                    </a:cubicBezTo>
                    <a:lnTo>
                      <a:pt x="446485" y="194667"/>
                    </a:lnTo>
                    <a:lnTo>
                      <a:pt x="446485" y="361950"/>
                    </a:lnTo>
                    <a:lnTo>
                      <a:pt x="279202" y="361950"/>
                    </a:lnTo>
                    <a:lnTo>
                      <a:pt x="279202" y="242292"/>
                    </a:lnTo>
                    <a:cubicBezTo>
                      <a:pt x="279202" y="193477"/>
                      <a:pt x="283468" y="155178"/>
                      <a:pt x="292001" y="127397"/>
                    </a:cubicBezTo>
                    <a:cubicBezTo>
                      <a:pt x="300534" y="99616"/>
                      <a:pt x="316409" y="74613"/>
                      <a:pt x="339626" y="52388"/>
                    </a:cubicBezTo>
                    <a:cubicBezTo>
                      <a:pt x="362843" y="30163"/>
                      <a:pt x="392113" y="12700"/>
                      <a:pt x="427435" y="0"/>
                    </a:cubicBezTo>
                    <a:close/>
                    <a:moveTo>
                      <a:pt x="148233" y="0"/>
                    </a:moveTo>
                    <a:lnTo>
                      <a:pt x="180975" y="69056"/>
                    </a:lnTo>
                    <a:cubicBezTo>
                      <a:pt x="147638" y="80169"/>
                      <a:pt x="123726" y="95647"/>
                      <a:pt x="109240" y="115491"/>
                    </a:cubicBezTo>
                    <a:cubicBezTo>
                      <a:pt x="94754" y="135335"/>
                      <a:pt x="87114" y="161727"/>
                      <a:pt x="86321" y="194667"/>
                    </a:cubicBezTo>
                    <a:lnTo>
                      <a:pt x="167283" y="194667"/>
                    </a:lnTo>
                    <a:lnTo>
                      <a:pt x="167283" y="361950"/>
                    </a:lnTo>
                    <a:lnTo>
                      <a:pt x="0" y="361950"/>
                    </a:lnTo>
                    <a:lnTo>
                      <a:pt x="0" y="242292"/>
                    </a:lnTo>
                    <a:cubicBezTo>
                      <a:pt x="0" y="193874"/>
                      <a:pt x="4267" y="155674"/>
                      <a:pt x="12800" y="127695"/>
                    </a:cubicBezTo>
                    <a:cubicBezTo>
                      <a:pt x="21332" y="99715"/>
                      <a:pt x="37108" y="74613"/>
                      <a:pt x="60127" y="52388"/>
                    </a:cubicBezTo>
                    <a:cubicBezTo>
                      <a:pt x="83146" y="30163"/>
                      <a:pt x="112514" y="12700"/>
                      <a:pt x="14823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440E4680-F21E-46D2-9070-D61650FA6E4F}"/>
              </a:ext>
            </a:extLst>
          </p:cNvPr>
          <p:cNvSpPr txBox="1"/>
          <p:nvPr/>
        </p:nvSpPr>
        <p:spPr>
          <a:xfrm>
            <a:off x="6803510" y="912892"/>
            <a:ext cx="33108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3200" b="1" dirty="0">
                <a:solidFill>
                  <a:schemeClr val="accent1"/>
                </a:solidFill>
                <a:cs typeface="Arial" pitchFamily="34" charset="0"/>
              </a:rPr>
              <a:t>SERVICII DE MENTORAT ȘI CONSULTAȚĂ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="" xmlns:a16="http://schemas.microsoft.com/office/drawing/2014/main" id="{534809C4-79EE-4C3A-A25F-AAA7738C4DE7}"/>
              </a:ext>
            </a:extLst>
          </p:cNvPr>
          <p:cNvSpPr txBox="1"/>
          <p:nvPr/>
        </p:nvSpPr>
        <p:spPr>
          <a:xfrm>
            <a:off x="6803510" y="2579163"/>
            <a:ext cx="37211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err="1">
                <a:cs typeface="Arial" pitchFamily="34" charset="0"/>
              </a:rPr>
              <a:t>Activitatea</a:t>
            </a:r>
            <a:r>
              <a:rPr lang="en-US" altLang="ko-KR" sz="1400" dirty="0">
                <a:cs typeface="Arial" pitchFamily="34" charset="0"/>
              </a:rPr>
              <a:t> de </a:t>
            </a:r>
            <a:r>
              <a:rPr lang="en-US" altLang="ko-KR" sz="1400" dirty="0" err="1">
                <a:cs typeface="Arial" pitchFamily="34" charset="0"/>
              </a:rPr>
              <a:t>mentorat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și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consultanță</a:t>
            </a:r>
            <a:r>
              <a:rPr lang="en-US" altLang="ko-KR" sz="1400" dirty="0">
                <a:cs typeface="Arial" pitchFamily="34" charset="0"/>
              </a:rPr>
              <a:t> se </a:t>
            </a:r>
            <a:r>
              <a:rPr lang="en-US" altLang="ko-KR" sz="1400" dirty="0" err="1">
                <a:cs typeface="Arial" pitchFamily="34" charset="0"/>
              </a:rPr>
              <a:t>realizează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în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scopul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îmbunătățirii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performanțelor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antreprenoriale</a:t>
            </a:r>
            <a:r>
              <a:rPr lang="en-US" altLang="ko-KR" sz="1400" dirty="0">
                <a:cs typeface="Arial" pitchFamily="34" charset="0"/>
              </a:rPr>
              <a:t> ale </a:t>
            </a:r>
            <a:r>
              <a:rPr lang="en-US" altLang="ko-KR" sz="1400" dirty="0" err="1">
                <a:cs typeface="Arial" pitchFamily="34" charset="0"/>
              </a:rPr>
              <a:t>inițiatorului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afacerii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și</a:t>
            </a:r>
            <a:r>
              <a:rPr lang="en-US" altLang="ko-KR" sz="1400" dirty="0">
                <a:cs typeface="Arial" pitchFamily="34" charset="0"/>
              </a:rPr>
              <a:t> ale </a:t>
            </a:r>
            <a:r>
              <a:rPr lang="en-US" altLang="ko-KR" sz="1400" dirty="0" err="1">
                <a:cs typeface="Arial" pitchFamily="34" charset="0"/>
              </a:rPr>
              <a:t>afacerii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în</a:t>
            </a:r>
            <a:r>
              <a:rPr lang="en-US" altLang="ko-KR" sz="1400" dirty="0">
                <a:cs typeface="Arial" pitchFamily="34" charset="0"/>
              </a:rPr>
              <a:t> sine, precum </a:t>
            </a:r>
            <a:r>
              <a:rPr lang="en-US" altLang="ko-KR" sz="1400" dirty="0" err="1">
                <a:cs typeface="Arial" pitchFamily="34" charset="0"/>
              </a:rPr>
              <a:t>și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pentru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anticiparea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și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eliminarea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riscurilor</a:t>
            </a:r>
            <a:r>
              <a:rPr lang="en-US" altLang="ko-KR" sz="1400" dirty="0">
                <a:cs typeface="Arial" pitchFamily="34" charset="0"/>
              </a:rPr>
              <a:t> cu care se </a:t>
            </a:r>
            <a:r>
              <a:rPr lang="en-US" altLang="ko-KR" sz="1400" dirty="0" err="1">
                <a:cs typeface="Arial" pitchFamily="34" charset="0"/>
              </a:rPr>
              <a:t>confruntă</a:t>
            </a:r>
            <a:r>
              <a:rPr lang="en-US" altLang="ko-KR" sz="1400" dirty="0">
                <a:cs typeface="Arial" pitchFamily="34" charset="0"/>
              </a:rPr>
              <a:t> un start-up</a:t>
            </a:r>
            <a:r>
              <a:rPr lang="ro-RO" altLang="ko-KR" sz="1400" dirty="0">
                <a:cs typeface="Arial" pitchFamily="34" charset="0"/>
              </a:rPr>
              <a:t>, această etapă fiind una </a:t>
            </a:r>
            <a:r>
              <a:rPr lang="en-US" altLang="ko-KR" sz="1400" dirty="0" err="1">
                <a:cs typeface="Arial" pitchFamily="34" charset="0"/>
              </a:rPr>
              <a:t>premergătoare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înființării</a:t>
            </a:r>
            <a:r>
              <a:rPr lang="en-US" altLang="ko-KR" sz="1400" dirty="0">
                <a:cs typeface="Arial" pitchFamily="34" charset="0"/>
              </a:rPr>
              <a:t> start-up-</a:t>
            </a:r>
            <a:r>
              <a:rPr lang="en-US" altLang="ko-KR" sz="1400" dirty="0" err="1">
                <a:cs typeface="Arial" pitchFamily="34" charset="0"/>
              </a:rPr>
              <a:t>urilor</a:t>
            </a:r>
            <a:r>
              <a:rPr lang="en-US" altLang="ko-KR" sz="1400" dirty="0">
                <a:cs typeface="Arial" pitchFamily="34" charset="0"/>
              </a:rPr>
              <a:t>, </a:t>
            </a:r>
            <a:r>
              <a:rPr lang="en-US" altLang="ko-KR" sz="1400" dirty="0" err="1">
                <a:cs typeface="Arial" pitchFamily="34" charset="0"/>
              </a:rPr>
              <a:t>încasării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sprijinului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financiar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și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demarării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implementării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planurilor</a:t>
            </a:r>
            <a:r>
              <a:rPr lang="en-US" altLang="ko-KR" sz="1400" dirty="0">
                <a:cs typeface="Arial" pitchFamily="34" charset="0"/>
              </a:rPr>
              <a:t> de </a:t>
            </a:r>
            <a:r>
              <a:rPr lang="en-US" altLang="ko-KR" sz="1400" dirty="0" err="1">
                <a:cs typeface="Arial" pitchFamily="34" charset="0"/>
              </a:rPr>
              <a:t>afaceri</a:t>
            </a:r>
            <a:r>
              <a:rPr lang="en-US" altLang="ko-KR" sz="1400" dirty="0">
                <a:cs typeface="Arial" pitchFamily="34" charset="0"/>
              </a:rPr>
              <a:t>.</a:t>
            </a:r>
            <a:r>
              <a:rPr lang="ro-RO" altLang="ko-KR" sz="1400" dirty="0">
                <a:cs typeface="Arial" pitchFamily="34" charset="0"/>
              </a:rPr>
              <a:t> În cadrul acestei sub-activități cei 25 de antreprenori vor beneficia de consultanță punctuală, menită să conducă la aprofundarea </a:t>
            </a:r>
            <a:r>
              <a:rPr lang="ro-RO" altLang="ko-KR" sz="1400" b="1" i="1" dirty="0">
                <a:solidFill>
                  <a:schemeClr val="accent1"/>
                </a:solidFill>
                <a:cs typeface="Arial" pitchFamily="34" charset="0"/>
              </a:rPr>
              <a:t>cunoștințelor de management al afacerii</a:t>
            </a:r>
            <a:r>
              <a:rPr lang="ro-RO" altLang="ko-KR" sz="1400" dirty="0">
                <a:solidFill>
                  <a:schemeClr val="accent1"/>
                </a:solidFill>
                <a:cs typeface="Arial" pitchFamily="34" charset="0"/>
              </a:rPr>
              <a:t>, </a:t>
            </a:r>
            <a:r>
              <a:rPr lang="ro-RO" altLang="ko-KR" sz="1400" b="1" i="1" dirty="0" smtClean="0">
                <a:solidFill>
                  <a:schemeClr val="accent1"/>
                </a:solidFill>
                <a:cs typeface="Arial" pitchFamily="34" charset="0"/>
              </a:rPr>
              <a:t>marketing</a:t>
            </a:r>
            <a:r>
              <a:rPr lang="ro-RO" altLang="ko-KR" sz="1400" dirty="0" smtClean="0">
                <a:solidFill>
                  <a:schemeClr val="accent1"/>
                </a:solidFill>
                <a:cs typeface="Arial" pitchFamily="34" charset="0"/>
              </a:rPr>
              <a:t>, </a:t>
            </a:r>
            <a:r>
              <a:rPr lang="ro-RO" altLang="ko-KR" sz="1400" b="1" i="1" dirty="0" smtClean="0">
                <a:solidFill>
                  <a:schemeClr val="accent1"/>
                </a:solidFill>
                <a:cs typeface="Arial" pitchFamily="34" charset="0"/>
              </a:rPr>
              <a:t>management </a:t>
            </a:r>
            <a:r>
              <a:rPr lang="ro-RO" altLang="ko-KR" sz="1400" b="1" i="1" dirty="0">
                <a:solidFill>
                  <a:schemeClr val="accent1"/>
                </a:solidFill>
                <a:cs typeface="Arial" pitchFamily="34" charset="0"/>
              </a:rPr>
              <a:t>financiar – </a:t>
            </a:r>
            <a:r>
              <a:rPr lang="ro-RO" altLang="ko-KR" sz="1400" b="1" i="1" dirty="0" smtClean="0">
                <a:solidFill>
                  <a:schemeClr val="accent1"/>
                </a:solidFill>
                <a:cs typeface="Arial" pitchFamily="34" charset="0"/>
              </a:rPr>
              <a:t>contabil</a:t>
            </a:r>
            <a:r>
              <a:rPr lang="ro-RO" altLang="ko-KR" sz="1400" b="1" i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ro-RO" altLang="ko-KR" sz="1400" dirty="0" smtClean="0">
                <a:cs typeface="Arial" pitchFamily="34" charset="0"/>
              </a:rPr>
              <a:t>și</a:t>
            </a:r>
            <a:r>
              <a:rPr lang="ro-RO" altLang="ko-KR" sz="1400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ro-RO" altLang="ko-KR" sz="1400" b="1" i="1" dirty="0" smtClean="0">
                <a:solidFill>
                  <a:schemeClr val="accent1"/>
                </a:solidFill>
                <a:cs typeface="Arial" pitchFamily="34" charset="0"/>
              </a:rPr>
              <a:t>TIC</a:t>
            </a:r>
            <a:r>
              <a:rPr lang="ro-RO" altLang="ko-KR" sz="1400" dirty="0" smtClean="0">
                <a:solidFill>
                  <a:schemeClr val="accent1"/>
                </a:solidFill>
                <a:cs typeface="Arial" pitchFamily="34" charset="0"/>
              </a:rPr>
              <a:t>.</a:t>
            </a:r>
            <a:endParaRPr lang="en-US" altLang="ko-KR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050" name="Picture 2" descr="C:\Users\simona.oprea\Downloads\pexels-vlada-karpovich-4050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8" y="1086829"/>
            <a:ext cx="4435491" cy="4858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6173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4D4E6C-13FB-46FD-B5CF-87B475317D5E}"/>
              </a:ext>
            </a:extLst>
          </p:cNvPr>
          <p:cNvSpPr txBox="1"/>
          <p:nvPr/>
        </p:nvSpPr>
        <p:spPr>
          <a:xfrm>
            <a:off x="923460" y="415649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293731" y="4156498"/>
            <a:ext cx="4895645" cy="2194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691347" y="421560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691346" y="4067079"/>
            <a:ext cx="4895645" cy="2224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SEMNAREA CONTRACTULUI DE FINANȚATE ȘI DEMARAREA AFACERII</a:t>
            </a: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simona.oprea\Downloads\pexels-eva-elijas-69564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47" y="1753569"/>
            <a:ext cx="4150154" cy="4746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6610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442630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9401" y="549059"/>
            <a:ext cx="11573197" cy="1072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o-RO" altLang="ko-KR" sz="4100" b="1" dirty="0" smtClean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Semnarea contractului de finanțate și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o-RO" altLang="ko-KR" sz="4100" b="1" dirty="0" smtClean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demararea afacerii</a:t>
            </a:r>
            <a:endParaRPr lang="en-US" altLang="ko-KR" sz="4100" b="1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="" xmlns:a16="http://schemas.microsoft.com/office/drawing/2014/main" id="{DBBC4D5F-8DE5-435A-B852-B4D55F40D978}"/>
              </a:ext>
            </a:extLst>
          </p:cNvPr>
          <p:cNvSpPr/>
          <p:nvPr/>
        </p:nvSpPr>
        <p:spPr>
          <a:xfrm>
            <a:off x="6218191" y="1767376"/>
            <a:ext cx="483550" cy="398929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1.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="" xmlns:a16="http://schemas.microsoft.com/office/drawing/2014/main" id="{2AA722DF-9C64-49EC-A4CB-918BC0995F58}"/>
              </a:ext>
            </a:extLst>
          </p:cNvPr>
          <p:cNvSpPr txBox="1"/>
          <p:nvPr/>
        </p:nvSpPr>
        <p:spPr>
          <a:xfrm>
            <a:off x="6218190" y="2326091"/>
            <a:ext cx="4487909" cy="3405299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="" xmlns:a16="http://schemas.microsoft.com/office/drawing/2014/main" id="{8DCFBCBB-53BA-4FBB-970F-F4CA6AEADC62}"/>
              </a:ext>
            </a:extLst>
          </p:cNvPr>
          <p:cNvSpPr txBox="1"/>
          <p:nvPr/>
        </p:nvSpPr>
        <p:spPr>
          <a:xfrm>
            <a:off x="6431086" y="3329790"/>
            <a:ext cx="4062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această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etapă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avea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loc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procesul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înființare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al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celor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22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entități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juridice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aceasta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fiind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etapa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premergătoare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acordării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sumelor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aferente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implementării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planurilor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afaceri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selectate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23" name="Quad Arrow 1">
            <a:extLst>
              <a:ext uri="{FF2B5EF4-FFF2-40B4-BE49-F238E27FC236}">
                <a16:creationId xmlns="" xmlns:a16="http://schemas.microsoft.com/office/drawing/2014/main" id="{7CDE02F4-F586-48FA-923C-1640F30ABE8B}"/>
              </a:ext>
            </a:extLst>
          </p:cNvPr>
          <p:cNvSpPr/>
          <p:nvPr/>
        </p:nvSpPr>
        <p:spPr>
          <a:xfrm>
            <a:off x="662749" y="1717318"/>
            <a:ext cx="4984125" cy="4456456"/>
          </a:xfrm>
          <a:prstGeom prst="quadArrow">
            <a:avLst>
              <a:gd name="adj1" fmla="val 3495"/>
              <a:gd name="adj2" fmla="val 4359"/>
              <a:gd name="adj3" fmla="val 5655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9A6108A8-50FB-4D1F-8787-81A4B9093C3D}"/>
              </a:ext>
            </a:extLst>
          </p:cNvPr>
          <p:cNvSpPr/>
          <p:nvPr/>
        </p:nvSpPr>
        <p:spPr>
          <a:xfrm>
            <a:off x="3342925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8" name="Rectangle 4">
            <a:extLst>
              <a:ext uri="{FF2B5EF4-FFF2-40B4-BE49-F238E27FC236}">
                <a16:creationId xmlns="" xmlns:a16="http://schemas.microsoft.com/office/drawing/2014/main" id="{64DB5895-495F-49C4-ABCB-B0B4A2BCE9A6}"/>
              </a:ext>
            </a:extLst>
          </p:cNvPr>
          <p:cNvSpPr/>
          <p:nvPr/>
        </p:nvSpPr>
        <p:spPr>
          <a:xfrm>
            <a:off x="1046792" y="2171806"/>
            <a:ext cx="1920000" cy="15840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29" name="Rectangle 5">
            <a:extLst>
              <a:ext uri="{FF2B5EF4-FFF2-40B4-BE49-F238E27FC236}">
                <a16:creationId xmlns="" xmlns:a16="http://schemas.microsoft.com/office/drawing/2014/main" id="{F54CBE45-E887-46CE-9241-9EC5F065AC8B}"/>
              </a:ext>
            </a:extLst>
          </p:cNvPr>
          <p:cNvSpPr/>
          <p:nvPr/>
        </p:nvSpPr>
        <p:spPr>
          <a:xfrm>
            <a:off x="1046792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0" name="Rectangle 6">
            <a:extLst>
              <a:ext uri="{FF2B5EF4-FFF2-40B4-BE49-F238E27FC236}">
                <a16:creationId xmlns="" xmlns:a16="http://schemas.microsoft.com/office/drawing/2014/main" id="{05FE2C01-5195-45B6-9BFF-32E40252F307}"/>
              </a:ext>
            </a:extLst>
          </p:cNvPr>
          <p:cNvSpPr/>
          <p:nvPr/>
        </p:nvSpPr>
        <p:spPr>
          <a:xfrm>
            <a:off x="3342925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1" name="TextBox 7">
            <a:extLst>
              <a:ext uri="{FF2B5EF4-FFF2-40B4-BE49-F238E27FC236}">
                <a16:creationId xmlns="" xmlns:a16="http://schemas.microsoft.com/office/drawing/2014/main" id="{BF3836C3-180D-472E-B952-ADC03A90945D}"/>
              </a:ext>
            </a:extLst>
          </p:cNvPr>
          <p:cNvSpPr txBox="1"/>
          <p:nvPr/>
        </p:nvSpPr>
        <p:spPr>
          <a:xfrm>
            <a:off x="1358559" y="2640640"/>
            <a:ext cx="129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8">
            <a:extLst>
              <a:ext uri="{FF2B5EF4-FFF2-40B4-BE49-F238E27FC236}">
                <a16:creationId xmlns="" xmlns:a16="http://schemas.microsoft.com/office/drawing/2014/main" id="{B9C7BDD9-8E02-440E-8491-DE5560BA4D52}"/>
              </a:ext>
            </a:extLst>
          </p:cNvPr>
          <p:cNvSpPr txBox="1"/>
          <p:nvPr/>
        </p:nvSpPr>
        <p:spPr>
          <a:xfrm>
            <a:off x="3654693" y="2779139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0EAE32E3-6999-42DB-B2C4-8AB13837FFAD}"/>
              </a:ext>
            </a:extLst>
          </p:cNvPr>
          <p:cNvSpPr txBox="1"/>
          <p:nvPr/>
        </p:nvSpPr>
        <p:spPr>
          <a:xfrm>
            <a:off x="3654693" y="4754724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="" xmlns:a16="http://schemas.microsoft.com/office/drawing/2014/main" id="{A07A3E4B-4031-425B-B27D-400E0CE10453}"/>
              </a:ext>
            </a:extLst>
          </p:cNvPr>
          <p:cNvSpPr txBox="1"/>
          <p:nvPr/>
        </p:nvSpPr>
        <p:spPr>
          <a:xfrm>
            <a:off x="1358559" y="4754723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80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442630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9401" y="549059"/>
            <a:ext cx="11573197" cy="1072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o-RO" altLang="ko-KR" sz="4100" b="1" dirty="0" smtClean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Semnarea contractului de finanțate și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o-RO" altLang="ko-KR" sz="4100" b="1" dirty="0" smtClean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demararea afacerii</a:t>
            </a:r>
            <a:endParaRPr lang="en-US" altLang="ko-KR" sz="4100" b="1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="" xmlns:a16="http://schemas.microsoft.com/office/drawing/2014/main" id="{DBBC4D5F-8DE5-435A-B852-B4D55F40D978}"/>
              </a:ext>
            </a:extLst>
          </p:cNvPr>
          <p:cNvSpPr/>
          <p:nvPr/>
        </p:nvSpPr>
        <p:spPr>
          <a:xfrm>
            <a:off x="6218191" y="1767376"/>
            <a:ext cx="483550" cy="398929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ko-KR" sz="32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ro-RO" altLang="ko-KR" sz="32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="" xmlns:a16="http://schemas.microsoft.com/office/drawing/2014/main" id="{2AA722DF-9C64-49EC-A4CB-918BC0995F58}"/>
              </a:ext>
            </a:extLst>
          </p:cNvPr>
          <p:cNvSpPr txBox="1"/>
          <p:nvPr/>
        </p:nvSpPr>
        <p:spPr>
          <a:xfrm>
            <a:off x="6218190" y="2326091"/>
            <a:ext cx="4487909" cy="3405299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Quad Arrow 1">
            <a:extLst>
              <a:ext uri="{FF2B5EF4-FFF2-40B4-BE49-F238E27FC236}">
                <a16:creationId xmlns="" xmlns:a16="http://schemas.microsoft.com/office/drawing/2014/main" id="{7CDE02F4-F586-48FA-923C-1640F30ABE8B}"/>
              </a:ext>
            </a:extLst>
          </p:cNvPr>
          <p:cNvSpPr/>
          <p:nvPr/>
        </p:nvSpPr>
        <p:spPr>
          <a:xfrm>
            <a:off x="662749" y="1717318"/>
            <a:ext cx="4984125" cy="4456456"/>
          </a:xfrm>
          <a:prstGeom prst="quadArrow">
            <a:avLst>
              <a:gd name="adj1" fmla="val 3495"/>
              <a:gd name="adj2" fmla="val 4359"/>
              <a:gd name="adj3" fmla="val 5655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8" name="Rectangle 4">
            <a:extLst>
              <a:ext uri="{FF2B5EF4-FFF2-40B4-BE49-F238E27FC236}">
                <a16:creationId xmlns="" xmlns:a16="http://schemas.microsoft.com/office/drawing/2014/main" id="{64DB5895-495F-49C4-ABCB-B0B4A2BCE9A6}"/>
              </a:ext>
            </a:extLst>
          </p:cNvPr>
          <p:cNvSpPr/>
          <p:nvPr/>
        </p:nvSpPr>
        <p:spPr>
          <a:xfrm>
            <a:off x="1046792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dirty="0" smtClean="0">
                <a:solidFill>
                  <a:schemeClr val="tx1"/>
                </a:solidFill>
              </a:rPr>
              <a:t>1.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="" xmlns:a16="http://schemas.microsoft.com/office/drawing/2014/main" id="{F54CBE45-E887-46CE-9241-9EC5F065AC8B}"/>
              </a:ext>
            </a:extLst>
          </p:cNvPr>
          <p:cNvSpPr/>
          <p:nvPr/>
        </p:nvSpPr>
        <p:spPr>
          <a:xfrm>
            <a:off x="1046792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0" name="Rectangle 6">
            <a:extLst>
              <a:ext uri="{FF2B5EF4-FFF2-40B4-BE49-F238E27FC236}">
                <a16:creationId xmlns="" xmlns:a16="http://schemas.microsoft.com/office/drawing/2014/main" id="{05FE2C01-5195-45B6-9BFF-32E40252F307}"/>
              </a:ext>
            </a:extLst>
          </p:cNvPr>
          <p:cNvSpPr/>
          <p:nvPr/>
        </p:nvSpPr>
        <p:spPr>
          <a:xfrm>
            <a:off x="3342925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0EAE32E3-6999-42DB-B2C4-8AB13837FFAD}"/>
              </a:ext>
            </a:extLst>
          </p:cNvPr>
          <p:cNvSpPr txBox="1"/>
          <p:nvPr/>
        </p:nvSpPr>
        <p:spPr>
          <a:xfrm>
            <a:off x="3654693" y="4754724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="" xmlns:a16="http://schemas.microsoft.com/office/drawing/2014/main" id="{A07A3E4B-4031-425B-B27D-400E0CE10453}"/>
              </a:ext>
            </a:extLst>
          </p:cNvPr>
          <p:cNvSpPr txBox="1"/>
          <p:nvPr/>
        </p:nvSpPr>
        <p:spPr>
          <a:xfrm>
            <a:off x="1358559" y="4754723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="" xmlns:a16="http://schemas.microsoft.com/office/drawing/2014/main" id="{8DCFBCBB-53BA-4FBB-970F-F4CA6AEADC62}"/>
              </a:ext>
            </a:extLst>
          </p:cNvPr>
          <p:cNvSpPr txBox="1"/>
          <p:nvPr/>
        </p:nvSpPr>
        <p:spPr>
          <a:xfrm>
            <a:off x="6458197" y="3035021"/>
            <a:ext cx="4062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Ulterior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eliberării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certificatului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înregistrare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către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Oficiul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Național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al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Registrului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Comerțului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22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antreprenori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semna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contractul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finanțare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fiecare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contract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finanțare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având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drept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părți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entitatea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juridică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înființată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administratorul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schemei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antreprenoriat.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9A6108A8-50FB-4D1F-8787-81A4B9093C3D}"/>
              </a:ext>
            </a:extLst>
          </p:cNvPr>
          <p:cNvSpPr/>
          <p:nvPr/>
        </p:nvSpPr>
        <p:spPr>
          <a:xfrm>
            <a:off x="3342925" y="2171806"/>
            <a:ext cx="1920000" cy="15840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5" name="TextBox 7">
            <a:extLst>
              <a:ext uri="{FF2B5EF4-FFF2-40B4-BE49-F238E27FC236}">
                <a16:creationId xmlns="" xmlns:a16="http://schemas.microsoft.com/office/drawing/2014/main" id="{BF3836C3-180D-472E-B952-ADC03A90945D}"/>
              </a:ext>
            </a:extLst>
          </p:cNvPr>
          <p:cNvSpPr txBox="1"/>
          <p:nvPr/>
        </p:nvSpPr>
        <p:spPr>
          <a:xfrm>
            <a:off x="3670561" y="2625250"/>
            <a:ext cx="129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GB" altLang="ko-KR" sz="36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4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EA3F8D9-EDF6-400F-A1FA-AF7E187FAD39}"/>
              </a:ext>
            </a:extLst>
          </p:cNvPr>
          <p:cNvSpPr txBox="1"/>
          <p:nvPr/>
        </p:nvSpPr>
        <p:spPr>
          <a:xfrm>
            <a:off x="804673" y="4322345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OBIECTIVUL GENERAL AL PROIECTULUI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A4413FF-6BFC-47B4-846F-2989C70C0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99726" y="1619364"/>
            <a:ext cx="5897827" cy="4861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Circle: Hollow 20">
            <a:extLst>
              <a:ext uri="{FF2B5EF4-FFF2-40B4-BE49-F238E27FC236}">
                <a16:creationId xmlns="" xmlns:a16="http://schemas.microsoft.com/office/drawing/2014/main" id="{1ABCB7F7-CF8F-4D2D-A790-EEAE720B43F0}"/>
              </a:ext>
            </a:extLst>
          </p:cNvPr>
          <p:cNvSpPr/>
          <p:nvPr/>
        </p:nvSpPr>
        <p:spPr>
          <a:xfrm>
            <a:off x="5899726" y="1550894"/>
            <a:ext cx="5897827" cy="5029200"/>
          </a:xfrm>
          <a:prstGeom prst="donut">
            <a:avLst>
              <a:gd name="adj" fmla="val 64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9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442630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9401" y="549059"/>
            <a:ext cx="11573197" cy="1072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o-RO" altLang="ko-KR" sz="4100" b="1" dirty="0" smtClean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Semnarea contractului de finanțate și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o-RO" altLang="ko-KR" sz="4100" b="1" dirty="0" smtClean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demararea afacerii</a:t>
            </a:r>
            <a:endParaRPr lang="en-US" altLang="ko-KR" sz="4100" b="1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="" xmlns:a16="http://schemas.microsoft.com/office/drawing/2014/main" id="{DBBC4D5F-8DE5-435A-B852-B4D55F40D978}"/>
              </a:ext>
            </a:extLst>
          </p:cNvPr>
          <p:cNvSpPr/>
          <p:nvPr/>
        </p:nvSpPr>
        <p:spPr>
          <a:xfrm>
            <a:off x="6218191" y="1767376"/>
            <a:ext cx="483550" cy="398929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ro-RO" altLang="ko-KR" sz="32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="" xmlns:a16="http://schemas.microsoft.com/office/drawing/2014/main" id="{2AA722DF-9C64-49EC-A4CB-918BC0995F58}"/>
              </a:ext>
            </a:extLst>
          </p:cNvPr>
          <p:cNvSpPr txBox="1"/>
          <p:nvPr/>
        </p:nvSpPr>
        <p:spPr>
          <a:xfrm>
            <a:off x="6218190" y="2326091"/>
            <a:ext cx="4487909" cy="3405299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Quad Arrow 1">
            <a:extLst>
              <a:ext uri="{FF2B5EF4-FFF2-40B4-BE49-F238E27FC236}">
                <a16:creationId xmlns="" xmlns:a16="http://schemas.microsoft.com/office/drawing/2014/main" id="{7CDE02F4-F586-48FA-923C-1640F30ABE8B}"/>
              </a:ext>
            </a:extLst>
          </p:cNvPr>
          <p:cNvSpPr/>
          <p:nvPr/>
        </p:nvSpPr>
        <p:spPr>
          <a:xfrm>
            <a:off x="662749" y="1717318"/>
            <a:ext cx="4984125" cy="4456456"/>
          </a:xfrm>
          <a:prstGeom prst="quadArrow">
            <a:avLst>
              <a:gd name="adj1" fmla="val 3495"/>
              <a:gd name="adj2" fmla="val 4359"/>
              <a:gd name="adj3" fmla="val 5655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8" name="Rectangle 4">
            <a:extLst>
              <a:ext uri="{FF2B5EF4-FFF2-40B4-BE49-F238E27FC236}">
                <a16:creationId xmlns="" xmlns:a16="http://schemas.microsoft.com/office/drawing/2014/main" id="{64DB5895-495F-49C4-ABCB-B0B4A2BCE9A6}"/>
              </a:ext>
            </a:extLst>
          </p:cNvPr>
          <p:cNvSpPr/>
          <p:nvPr/>
        </p:nvSpPr>
        <p:spPr>
          <a:xfrm>
            <a:off x="1046792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dirty="0" smtClean="0">
                <a:solidFill>
                  <a:schemeClr val="tx1"/>
                </a:solidFill>
              </a:rPr>
              <a:t>1.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="" xmlns:a16="http://schemas.microsoft.com/office/drawing/2014/main" id="{F54CBE45-E887-46CE-9241-9EC5F065AC8B}"/>
              </a:ext>
            </a:extLst>
          </p:cNvPr>
          <p:cNvSpPr/>
          <p:nvPr/>
        </p:nvSpPr>
        <p:spPr>
          <a:xfrm>
            <a:off x="1046792" y="4147390"/>
            <a:ext cx="1920000" cy="158400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0" name="Rectangle 6">
            <a:extLst>
              <a:ext uri="{FF2B5EF4-FFF2-40B4-BE49-F238E27FC236}">
                <a16:creationId xmlns="" xmlns:a16="http://schemas.microsoft.com/office/drawing/2014/main" id="{05FE2C01-5195-45B6-9BFF-32E40252F307}"/>
              </a:ext>
            </a:extLst>
          </p:cNvPr>
          <p:cNvSpPr/>
          <p:nvPr/>
        </p:nvSpPr>
        <p:spPr>
          <a:xfrm>
            <a:off x="3342925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0EAE32E3-6999-42DB-B2C4-8AB13837FFAD}"/>
              </a:ext>
            </a:extLst>
          </p:cNvPr>
          <p:cNvSpPr txBox="1"/>
          <p:nvPr/>
        </p:nvSpPr>
        <p:spPr>
          <a:xfrm>
            <a:off x="3654693" y="4754724"/>
            <a:ext cx="129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="" xmlns:a16="http://schemas.microsoft.com/office/drawing/2014/main" id="{A07A3E4B-4031-425B-B27D-400E0CE10453}"/>
              </a:ext>
            </a:extLst>
          </p:cNvPr>
          <p:cNvSpPr txBox="1"/>
          <p:nvPr/>
        </p:nvSpPr>
        <p:spPr>
          <a:xfrm>
            <a:off x="1444284" y="4528898"/>
            <a:ext cx="129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3200" b="1" dirty="0" smtClean="0">
                <a:solidFill>
                  <a:schemeClr val="bg1"/>
                </a:solidFill>
                <a:cs typeface="Arial" pitchFamily="34" charset="0"/>
              </a:rPr>
              <a:t>3.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9A6108A8-50FB-4D1F-8787-81A4B9093C3D}"/>
              </a:ext>
            </a:extLst>
          </p:cNvPr>
          <p:cNvSpPr/>
          <p:nvPr/>
        </p:nvSpPr>
        <p:spPr>
          <a:xfrm>
            <a:off x="3342925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5" name="TextBox 7">
            <a:extLst>
              <a:ext uri="{FF2B5EF4-FFF2-40B4-BE49-F238E27FC236}">
                <a16:creationId xmlns="" xmlns:a16="http://schemas.microsoft.com/office/drawing/2014/main" id="{BF3836C3-180D-472E-B952-ADC03A90945D}"/>
              </a:ext>
            </a:extLst>
          </p:cNvPr>
          <p:cNvSpPr txBox="1"/>
          <p:nvPr/>
        </p:nvSpPr>
        <p:spPr>
          <a:xfrm>
            <a:off x="3670561" y="2700139"/>
            <a:ext cx="129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dirty="0" smtClean="0">
                <a:cs typeface="Arial" pitchFamily="34" charset="0"/>
              </a:rPr>
              <a:t>2.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="" xmlns:a16="http://schemas.microsoft.com/office/drawing/2014/main" id="{8DCFBCBB-53BA-4FBB-970F-F4CA6AEADC62}"/>
              </a:ext>
            </a:extLst>
          </p:cNvPr>
          <p:cNvSpPr txBox="1"/>
          <p:nvPr/>
        </p:nvSpPr>
        <p:spPr>
          <a:xfrm>
            <a:off x="6431086" y="3243910"/>
            <a:ext cx="4062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După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semnarea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contractelor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finanțare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22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antreprenori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primi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Tranșa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 din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valoarea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totală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ajutorului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minimis,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așa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cum 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fost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acesta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aprobată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baza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planului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afaceri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prevăzută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contractul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subvenție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încheiat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060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442630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09401" y="549059"/>
            <a:ext cx="11573197" cy="1072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o-RO" altLang="ko-KR" sz="4100" b="1" dirty="0" smtClean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Semnarea contractului de finanțate și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o-RO" altLang="ko-KR" sz="4100" b="1" dirty="0" smtClean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demararea afacerii</a:t>
            </a:r>
            <a:endParaRPr lang="en-US" altLang="ko-KR" sz="4100" b="1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="" xmlns:a16="http://schemas.microsoft.com/office/drawing/2014/main" id="{DBBC4D5F-8DE5-435A-B852-B4D55F40D978}"/>
              </a:ext>
            </a:extLst>
          </p:cNvPr>
          <p:cNvSpPr/>
          <p:nvPr/>
        </p:nvSpPr>
        <p:spPr>
          <a:xfrm>
            <a:off x="6218191" y="1767376"/>
            <a:ext cx="483550" cy="398929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ko-KR" sz="32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r>
              <a:rPr lang="ro-RO" altLang="ko-KR" sz="32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="" xmlns:a16="http://schemas.microsoft.com/office/drawing/2014/main" id="{2AA722DF-9C64-49EC-A4CB-918BC0995F58}"/>
              </a:ext>
            </a:extLst>
          </p:cNvPr>
          <p:cNvSpPr txBox="1"/>
          <p:nvPr/>
        </p:nvSpPr>
        <p:spPr>
          <a:xfrm>
            <a:off x="6218190" y="2326091"/>
            <a:ext cx="4487909" cy="3405299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Quad Arrow 1">
            <a:extLst>
              <a:ext uri="{FF2B5EF4-FFF2-40B4-BE49-F238E27FC236}">
                <a16:creationId xmlns="" xmlns:a16="http://schemas.microsoft.com/office/drawing/2014/main" id="{7CDE02F4-F586-48FA-923C-1640F30ABE8B}"/>
              </a:ext>
            </a:extLst>
          </p:cNvPr>
          <p:cNvSpPr/>
          <p:nvPr/>
        </p:nvSpPr>
        <p:spPr>
          <a:xfrm>
            <a:off x="662749" y="1717318"/>
            <a:ext cx="4984125" cy="4456456"/>
          </a:xfrm>
          <a:prstGeom prst="quadArrow">
            <a:avLst>
              <a:gd name="adj1" fmla="val 3495"/>
              <a:gd name="adj2" fmla="val 4359"/>
              <a:gd name="adj3" fmla="val 5655"/>
            </a:avLst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8" name="Rectangle 4">
            <a:extLst>
              <a:ext uri="{FF2B5EF4-FFF2-40B4-BE49-F238E27FC236}">
                <a16:creationId xmlns="" xmlns:a16="http://schemas.microsoft.com/office/drawing/2014/main" id="{64DB5895-495F-49C4-ABCB-B0B4A2BCE9A6}"/>
              </a:ext>
            </a:extLst>
          </p:cNvPr>
          <p:cNvSpPr/>
          <p:nvPr/>
        </p:nvSpPr>
        <p:spPr>
          <a:xfrm>
            <a:off x="1046792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dirty="0" smtClean="0">
                <a:solidFill>
                  <a:schemeClr val="tx1"/>
                </a:solidFill>
              </a:rPr>
              <a:t>1.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="" xmlns:a16="http://schemas.microsoft.com/office/drawing/2014/main" id="{F54CBE45-E887-46CE-9241-9EC5F065AC8B}"/>
              </a:ext>
            </a:extLst>
          </p:cNvPr>
          <p:cNvSpPr/>
          <p:nvPr/>
        </p:nvSpPr>
        <p:spPr>
          <a:xfrm>
            <a:off x="1046792" y="4147390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0" name="Rectangle 6">
            <a:extLst>
              <a:ext uri="{FF2B5EF4-FFF2-40B4-BE49-F238E27FC236}">
                <a16:creationId xmlns="" xmlns:a16="http://schemas.microsoft.com/office/drawing/2014/main" id="{05FE2C01-5195-45B6-9BFF-32E40252F307}"/>
              </a:ext>
            </a:extLst>
          </p:cNvPr>
          <p:cNvSpPr/>
          <p:nvPr/>
        </p:nvSpPr>
        <p:spPr>
          <a:xfrm>
            <a:off x="3342925" y="4147390"/>
            <a:ext cx="1920000" cy="15840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0EAE32E3-6999-42DB-B2C4-8AB13837FFAD}"/>
              </a:ext>
            </a:extLst>
          </p:cNvPr>
          <p:cNvSpPr txBox="1"/>
          <p:nvPr/>
        </p:nvSpPr>
        <p:spPr>
          <a:xfrm>
            <a:off x="3654692" y="4708557"/>
            <a:ext cx="129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2800" b="1" dirty="0">
                <a:solidFill>
                  <a:schemeClr val="bg1"/>
                </a:solidFill>
                <a:cs typeface="Arial" pitchFamily="34" charset="0"/>
              </a:rPr>
              <a:t>4.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="" xmlns:a16="http://schemas.microsoft.com/office/drawing/2014/main" id="{A07A3E4B-4031-425B-B27D-400E0CE10453}"/>
              </a:ext>
            </a:extLst>
          </p:cNvPr>
          <p:cNvSpPr txBox="1"/>
          <p:nvPr/>
        </p:nvSpPr>
        <p:spPr>
          <a:xfrm>
            <a:off x="1358559" y="4739335"/>
            <a:ext cx="129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2000" dirty="0">
                <a:cs typeface="Arial" pitchFamily="34" charset="0"/>
              </a:rPr>
              <a:t>2</a:t>
            </a:r>
            <a:r>
              <a:rPr lang="en-GB" altLang="ko-KR" sz="2000" dirty="0" smtClean="0">
                <a:cs typeface="Arial" pitchFamily="34" charset="0"/>
              </a:rPr>
              <a:t>.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9A6108A8-50FB-4D1F-8787-81A4B9093C3D}"/>
              </a:ext>
            </a:extLst>
          </p:cNvPr>
          <p:cNvSpPr/>
          <p:nvPr/>
        </p:nvSpPr>
        <p:spPr>
          <a:xfrm>
            <a:off x="3342925" y="2171806"/>
            <a:ext cx="1920000" cy="15840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5" name="TextBox 7">
            <a:extLst>
              <a:ext uri="{FF2B5EF4-FFF2-40B4-BE49-F238E27FC236}">
                <a16:creationId xmlns="" xmlns:a16="http://schemas.microsoft.com/office/drawing/2014/main" id="{BF3836C3-180D-472E-B952-ADC03A90945D}"/>
              </a:ext>
            </a:extLst>
          </p:cNvPr>
          <p:cNvSpPr txBox="1"/>
          <p:nvPr/>
        </p:nvSpPr>
        <p:spPr>
          <a:xfrm>
            <a:off x="3670561" y="2700139"/>
            <a:ext cx="129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dirty="0" smtClean="0">
                <a:cs typeface="Arial" pitchFamily="34" charset="0"/>
              </a:rPr>
              <a:t>2.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="" xmlns:a16="http://schemas.microsoft.com/office/drawing/2014/main" id="{8DCFBCBB-53BA-4FBB-970F-F4CA6AEADC62}"/>
              </a:ext>
            </a:extLst>
          </p:cNvPr>
          <p:cNvSpPr txBox="1"/>
          <p:nvPr/>
        </p:nvSpPr>
        <p:spPr>
          <a:xfrm>
            <a:off x="6431086" y="2963806"/>
            <a:ext cx="4062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Acordarea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Tranșei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nr. II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condiționată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îndeplinirea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către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beneficiarul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ajutorului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minimis 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înființării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numărului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minim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locuri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muncă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prezentarea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dovezilor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ocupat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locurile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muncă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minime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asumate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planul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afaceri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proporțional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cu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valoarea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totală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ajutorului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minimis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aprobat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respectiv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minimum 3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locuri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muncă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7668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442630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0EAE32E3-6999-42DB-B2C4-8AB13837FFAD}"/>
              </a:ext>
            </a:extLst>
          </p:cNvPr>
          <p:cNvSpPr txBox="1"/>
          <p:nvPr/>
        </p:nvSpPr>
        <p:spPr>
          <a:xfrm>
            <a:off x="3654692" y="4708557"/>
            <a:ext cx="129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2800" b="1" dirty="0">
                <a:solidFill>
                  <a:schemeClr val="bg1"/>
                </a:solidFill>
                <a:cs typeface="Arial" pitchFamily="34" charset="0"/>
              </a:rPr>
              <a:t>4.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1088564" y="873408"/>
            <a:ext cx="3886176" cy="14988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Semnarea contractului de finanțate și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+mn-cs"/>
              </a:rPr>
              <a:t>demararea afacerii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=""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1088564" y="2541025"/>
            <a:ext cx="40739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conformitate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cu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cele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menționate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Ghidul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Solicitantului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– „</a:t>
            </a:r>
            <a:r>
              <a:rPr lang="en-US" altLang="ko-KR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Condiții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Specifice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Innotech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Student”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beneficiarul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ajutorului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minimis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trebuie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înființeze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cele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locuri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muncă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asumate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maxim 6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luni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la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semnarea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contractului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finanțare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Totodată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22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beneficiari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ajutorului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minimis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trebui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mențină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locurile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munca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minimum 12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luni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consecutive (Minim 6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luni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etapa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nr. II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minim 6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luni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etapa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nr. III de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implementare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respecte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parametrii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asumați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cadrul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planului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afaceri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aprobat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respectiv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norma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lucru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nivel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salarial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3" name="CasetăText 2"/>
          <p:cNvSpPr txBox="1"/>
          <p:nvPr/>
        </p:nvSpPr>
        <p:spPr>
          <a:xfrm>
            <a:off x="495300" y="619125"/>
            <a:ext cx="10972800" cy="535531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218" name="Picture 2" descr="C:\Users\simona.oprea\Downloads\pexels-cottonbro-6814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185" y="873408"/>
            <a:ext cx="5225143" cy="4881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2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4D4E6C-13FB-46FD-B5CF-87B475317D5E}"/>
              </a:ext>
            </a:extLst>
          </p:cNvPr>
          <p:cNvSpPr txBox="1"/>
          <p:nvPr/>
        </p:nvSpPr>
        <p:spPr>
          <a:xfrm>
            <a:off x="923460" y="415649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293731" y="4156498"/>
            <a:ext cx="4895645" cy="2194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691347" y="421560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506734" y="3588920"/>
            <a:ext cx="4895645" cy="22308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MONITORIZAREA FUNCȚIONĂRII ȘI DEZVOLTĂRII AFACERILOR FINANȚATE</a:t>
            </a: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Users\simona.oprea\Downloads\pexels-fauxels-31843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79" y="2249586"/>
            <a:ext cx="5884973" cy="4307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5535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simona.oprea\Downloads\pexels-pixabay-414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70" y="4206554"/>
            <a:ext cx="3394244" cy="2262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595CB8E7-8BA6-4681-9782-6A9A840605EB}"/>
              </a:ext>
            </a:extLst>
          </p:cNvPr>
          <p:cNvSpPr txBox="1">
            <a:spLocks/>
          </p:cNvSpPr>
          <p:nvPr/>
        </p:nvSpPr>
        <p:spPr>
          <a:xfrm>
            <a:off x="674957" y="406166"/>
            <a:ext cx="3907480" cy="281495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accent1"/>
                </a:solidFill>
              </a:rPr>
              <a:t>MONITORIZAREA</a:t>
            </a:r>
            <a:r>
              <a:rPr lang="en-US" altLang="ko-KR" b="1" dirty="0"/>
              <a:t> FUNCȚIONĂRII ȘI DEZVOLTĂRII </a:t>
            </a:r>
            <a:r>
              <a:rPr lang="en-US" altLang="ko-KR" b="1" dirty="0">
                <a:solidFill>
                  <a:schemeClr val="accent1"/>
                </a:solidFill>
              </a:rPr>
              <a:t>AFACERILOR</a:t>
            </a:r>
            <a:r>
              <a:rPr lang="en-US" altLang="ko-KR" b="1" dirty="0"/>
              <a:t> FINANȚATE</a:t>
            </a:r>
            <a:endParaRPr lang="ko-KR" altLang="en-US" dirty="0"/>
          </a:p>
        </p:txBody>
      </p:sp>
      <p:sp>
        <p:nvSpPr>
          <p:cNvPr id="5" name="TextBox 49">
            <a:extLst>
              <a:ext uri="{FF2B5EF4-FFF2-40B4-BE49-F238E27FC236}">
                <a16:creationId xmlns="" xmlns:a16="http://schemas.microsoft.com/office/drawing/2014/main" id="{0338D58E-2B11-406D-A0AA-225117CADC7C}"/>
              </a:ext>
            </a:extLst>
          </p:cNvPr>
          <p:cNvSpPr txBox="1"/>
          <p:nvPr/>
        </p:nvSpPr>
        <p:spPr>
          <a:xfrm>
            <a:off x="674957" y="3875814"/>
            <a:ext cx="3973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Activitatea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monitorizare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realizată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responsabili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monitorizare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sustenabilitate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realiza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6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întâlniri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antreprenorii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</a:t>
            </a:r>
            <a:r>
              <a:rPr lang="ro-RO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țați</a:t>
            </a:r>
            <a:r>
              <a:rPr lang="ro-RO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1266" name="Picture 2" descr="C:\Users\simona.oprea\Downloads\pexels-fauxels-3183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82" y="1016620"/>
            <a:ext cx="4288790" cy="2859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C:\Users\simona.oprea\Downloads\pexels-alex-qian-2343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704" y="858294"/>
            <a:ext cx="1835265" cy="301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C:\Users\simona.oprea\Downloads\pexels-fauxels-3184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31" y="2261699"/>
            <a:ext cx="5146517" cy="3431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9781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4D4E6C-13FB-46FD-B5CF-87B475317D5E}"/>
              </a:ext>
            </a:extLst>
          </p:cNvPr>
          <p:cNvSpPr txBox="1"/>
          <p:nvPr/>
        </p:nvSpPr>
        <p:spPr>
          <a:xfrm>
            <a:off x="923460" y="415649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293731" y="4156498"/>
            <a:ext cx="4895645" cy="2194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691347" y="421560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506734" y="3588920"/>
            <a:ext cx="4895645" cy="2230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691346" y="3855620"/>
            <a:ext cx="4895645" cy="23772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DEZVOLTAREA UNUI CENTRU DE SUSȚINERE ȘI PROMOVARE A ÎNTREPRINDERILOR FINANȚATE ÎN CADRUL PROIECTULUI (C.I.A.)</a:t>
            </a: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C:\Users\simona.oprea\Downloads\pexels-tim-douglas-62057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45" y="2289923"/>
            <a:ext cx="6152494" cy="3851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5402379" y="1953450"/>
            <a:ext cx="6696075" cy="4524315"/>
          </a:xfrm>
          <a:prstGeom prst="rect">
            <a:avLst/>
          </a:prstGeom>
          <a:noFill/>
          <a:ln w="254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429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8275189" y="1343126"/>
            <a:ext cx="2488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C.I.A. </a:t>
            </a:r>
            <a:r>
              <a:rPr lang="en-US" altLang="ko-KR" sz="1600" dirty="0" err="1">
                <a:cs typeface="Arial" pitchFamily="34" charset="0"/>
              </a:rPr>
              <a:t>își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propune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dezvolte</a:t>
            </a:r>
            <a:r>
              <a:rPr lang="en-US" altLang="ko-KR" sz="1600" dirty="0">
                <a:cs typeface="Arial" pitchFamily="34" charset="0"/>
              </a:rPr>
              <a:t> o </a:t>
            </a:r>
            <a:r>
              <a:rPr lang="en-US" altLang="ko-KR" sz="1600" dirty="0" err="1">
                <a:cs typeface="Arial" pitchFamily="34" charset="0"/>
              </a:rPr>
              <a:t>rețea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profesională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în</a:t>
            </a:r>
            <a:r>
              <a:rPr lang="en-US" altLang="ko-KR" sz="1600" dirty="0">
                <a:cs typeface="Arial" pitchFamily="34" charset="0"/>
              </a:rPr>
              <a:t> care </a:t>
            </a:r>
            <a:r>
              <a:rPr lang="en-US" altLang="ko-KR" sz="1600" dirty="0" err="1">
                <a:cs typeface="Arial" pitchFamily="34" charset="0"/>
              </a:rPr>
              <a:t>antreprenori</a:t>
            </a:r>
            <a:r>
              <a:rPr lang="en-US" altLang="ko-KR" sz="1600" dirty="0">
                <a:cs typeface="Arial" pitchFamily="34" charset="0"/>
              </a:rPr>
              <a:t> din </a:t>
            </a:r>
            <a:r>
              <a:rPr lang="en-US" altLang="ko-KR" sz="1600" dirty="0" err="1">
                <a:cs typeface="Arial" pitchFamily="34" charset="0"/>
              </a:rPr>
              <a:t>domenii</a:t>
            </a:r>
            <a:r>
              <a:rPr lang="en-US" altLang="ko-KR" sz="1600" dirty="0">
                <a:cs typeface="Arial" pitchFamily="34" charset="0"/>
              </a:rPr>
              <a:t> diverse </a:t>
            </a:r>
            <a:r>
              <a:rPr lang="en-US" altLang="ko-KR" sz="1600" dirty="0" err="1">
                <a:cs typeface="Arial" pitchFamily="34" charset="0"/>
              </a:rPr>
              <a:t>să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poată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împărtăși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cunoștințele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acumulate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într</a:t>
            </a:r>
            <a:r>
              <a:rPr lang="en-US" altLang="ko-KR" sz="1600" dirty="0">
                <a:cs typeface="Arial" pitchFamily="34" charset="0"/>
              </a:rPr>
              <a:t>-un </a:t>
            </a:r>
            <a:r>
              <a:rPr lang="en-US" altLang="ko-KR" sz="1600" dirty="0" err="1">
                <a:cs typeface="Arial" pitchFamily="34" charset="0"/>
              </a:rPr>
              <a:t>cadru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organizat</a:t>
            </a:r>
            <a:r>
              <a:rPr lang="en-US" altLang="ko-KR" sz="1600" dirty="0">
                <a:cs typeface="Arial" pitchFamily="34" charset="0"/>
              </a:rPr>
              <a:t>, </a:t>
            </a:r>
            <a:r>
              <a:rPr lang="en-US" altLang="ko-KR" sz="1600" dirty="0" err="1">
                <a:cs typeface="Arial" pitchFamily="34" charset="0"/>
              </a:rPr>
              <a:t>să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poată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dezbate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teme</a:t>
            </a:r>
            <a:r>
              <a:rPr lang="en-US" altLang="ko-KR" sz="1600" dirty="0">
                <a:cs typeface="Arial" pitchFamily="34" charset="0"/>
              </a:rPr>
              <a:t> care le </a:t>
            </a:r>
            <a:r>
              <a:rPr lang="en-US" altLang="ko-KR" sz="1600" dirty="0" err="1">
                <a:cs typeface="Arial" pitchFamily="34" charset="0"/>
              </a:rPr>
              <a:t>impactează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desfășurarea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activității</a:t>
            </a:r>
            <a:r>
              <a:rPr lang="en-US" altLang="ko-KR" sz="1600" dirty="0">
                <a:cs typeface="Arial" pitchFamily="34" charset="0"/>
              </a:rPr>
              <a:t>. De </a:t>
            </a:r>
            <a:r>
              <a:rPr lang="en-US" altLang="ko-KR" sz="1600" dirty="0" err="1">
                <a:cs typeface="Arial" pitchFamily="34" charset="0"/>
              </a:rPr>
              <a:t>asemenea</a:t>
            </a:r>
            <a:r>
              <a:rPr lang="en-US" altLang="ko-KR" sz="1600" dirty="0">
                <a:cs typeface="Arial" pitchFamily="34" charset="0"/>
              </a:rPr>
              <a:t>, </a:t>
            </a:r>
            <a:r>
              <a:rPr lang="en-US" altLang="ko-KR" sz="1600" dirty="0" err="1">
                <a:cs typeface="Arial" pitchFamily="34" charset="0"/>
              </a:rPr>
              <a:t>centrul</a:t>
            </a:r>
            <a:r>
              <a:rPr lang="en-US" altLang="ko-KR" sz="1600" dirty="0">
                <a:cs typeface="Arial" pitchFamily="34" charset="0"/>
              </a:rPr>
              <a:t> se </a:t>
            </a:r>
            <a:r>
              <a:rPr lang="en-US" altLang="ko-KR" sz="1600" dirty="0" err="1">
                <a:cs typeface="Arial" pitchFamily="34" charset="0"/>
              </a:rPr>
              <a:t>dorește</a:t>
            </a:r>
            <a:r>
              <a:rPr lang="en-US" altLang="ko-KR" sz="1600" dirty="0">
                <a:cs typeface="Arial" pitchFamily="34" charset="0"/>
              </a:rPr>
              <a:t> a fi un loc </a:t>
            </a:r>
            <a:r>
              <a:rPr lang="en-US" altLang="ko-KR" sz="1600" dirty="0" err="1">
                <a:cs typeface="Arial" pitchFamily="34" charset="0"/>
              </a:rPr>
              <a:t>în</a:t>
            </a:r>
            <a:r>
              <a:rPr lang="en-US" altLang="ko-KR" sz="1600" dirty="0">
                <a:cs typeface="Arial" pitchFamily="34" charset="0"/>
              </a:rPr>
              <a:t> care sunt </a:t>
            </a:r>
            <a:r>
              <a:rPr lang="en-US" altLang="ko-KR" sz="1600" dirty="0" err="1">
                <a:cs typeface="Arial" pitchFamily="34" charset="0"/>
              </a:rPr>
              <a:t>realizate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și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derulate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noi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inițiative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antreprenoriale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sau</a:t>
            </a:r>
            <a:r>
              <a:rPr lang="en-US" altLang="ko-KR" sz="1600" dirty="0">
                <a:cs typeface="Arial" pitchFamily="34" charset="0"/>
              </a:rPr>
              <a:t> se </a:t>
            </a:r>
            <a:r>
              <a:rPr lang="en-US" altLang="ko-KR" sz="1600" dirty="0" err="1">
                <a:cs typeface="Arial" pitchFamily="34" charset="0"/>
              </a:rPr>
              <a:t>susțin</a:t>
            </a:r>
            <a:r>
              <a:rPr lang="en-US" altLang="ko-KR" sz="1600" dirty="0">
                <a:cs typeface="Arial" pitchFamily="34" charset="0"/>
              </a:rPr>
              <a:t> pe </a:t>
            </a:r>
            <a:r>
              <a:rPr lang="en-US" altLang="ko-KR" sz="1600" dirty="0" err="1">
                <a:cs typeface="Arial" pitchFamily="34" charset="0"/>
              </a:rPr>
              <a:t>cele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existente</a:t>
            </a:r>
            <a:r>
              <a:rPr lang="en-US" altLang="ko-KR" sz="1600" dirty="0">
                <a:cs typeface="Arial" pitchFamily="34" charset="0"/>
              </a:rPr>
              <a:t>.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90D18B15-B684-4E33-8B59-9DDFE433CDA5}"/>
              </a:ext>
            </a:extLst>
          </p:cNvPr>
          <p:cNvSpPr txBox="1"/>
          <p:nvPr/>
        </p:nvSpPr>
        <p:spPr>
          <a:xfrm>
            <a:off x="835472" y="2151727"/>
            <a:ext cx="2469826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accent1"/>
                </a:solidFill>
                <a:cs typeface="Arial" pitchFamily="34" charset="0"/>
              </a:rPr>
              <a:t>DEZVOLTAREA UNUI CENTRU DE SUSȚINERE ȘI PROMOVARE A ÎNTREPRINDERILOR FINANȚATE ÎN CADRUL PROIECTULUI (C.I.A.)</a:t>
            </a:r>
          </a:p>
        </p:txBody>
      </p:sp>
      <p:sp>
        <p:nvSpPr>
          <p:cNvPr id="2" name="CasetăText 1"/>
          <p:cNvSpPr txBox="1"/>
          <p:nvPr/>
        </p:nvSpPr>
        <p:spPr>
          <a:xfrm>
            <a:off x="542925" y="1581150"/>
            <a:ext cx="7505700" cy="3693319"/>
          </a:xfrm>
          <a:prstGeom prst="rect">
            <a:avLst/>
          </a:prstGeom>
          <a:noFill/>
          <a:ln w="698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en-GB" dirty="0"/>
          </a:p>
        </p:txBody>
      </p:sp>
      <p:pic>
        <p:nvPicPr>
          <p:cNvPr id="13314" name="Picture 2" descr="C:\Users\simona.oprea\Downloads\pexels-daria-shevtsova-1467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4" y="815236"/>
            <a:ext cx="3831772" cy="52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inus 2"/>
          <p:cNvSpPr/>
          <p:nvPr/>
        </p:nvSpPr>
        <p:spPr>
          <a:xfrm>
            <a:off x="3032858" y="517071"/>
            <a:ext cx="5211884" cy="2981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inus 12"/>
          <p:cNvSpPr/>
          <p:nvPr/>
        </p:nvSpPr>
        <p:spPr>
          <a:xfrm>
            <a:off x="3032858" y="6085113"/>
            <a:ext cx="5211884" cy="2981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inus 5"/>
          <p:cNvSpPr/>
          <p:nvPr/>
        </p:nvSpPr>
        <p:spPr>
          <a:xfrm>
            <a:off x="7641771" y="-589616"/>
            <a:ext cx="97972" cy="80348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37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altLang="ko-KR" sz="2000" b="1" dirty="0" smtClean="0">
                <a:solidFill>
                  <a:schemeClr val="accent1"/>
                </a:solidFill>
                <a:latin typeface="Arial"/>
                <a:cs typeface="Arial" pitchFamily="34" charset="0"/>
              </a:rPr>
              <a:t>DEZVOLTAREA UNUI CENTRU DE SUSȚINERE ȘI PROMOVARE A ÎNTREPRINDERILOR FINANȚATE ÎN CADRUL PROIECTULUI (C.I.A.)</a:t>
            </a:r>
            <a:endParaRPr lang="en-GB" altLang="ko-KR" sz="2000" b="1" dirty="0">
              <a:solidFill>
                <a:schemeClr val="accent1"/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0" y="0"/>
            <a:ext cx="121920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reptunghi 5"/>
          <p:cNvSpPr/>
          <p:nvPr/>
        </p:nvSpPr>
        <p:spPr>
          <a:xfrm>
            <a:off x="5725886" y="1534886"/>
            <a:ext cx="6466114" cy="62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27">
            <a:extLst>
              <a:ext uri="{FF2B5EF4-FFF2-40B4-BE49-F238E27FC236}">
                <a16:creationId xmlns="" xmlns:a16="http://schemas.microsoft.com/office/drawing/2014/main" id="{A4766A36-9287-4430-8B65-B3AF9856760D}"/>
              </a:ext>
            </a:extLst>
          </p:cNvPr>
          <p:cNvSpPr txBox="1"/>
          <p:nvPr/>
        </p:nvSpPr>
        <p:spPr>
          <a:xfrm>
            <a:off x="5834743" y="1614295"/>
            <a:ext cx="5246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2400" b="1" dirty="0">
                <a:solidFill>
                  <a:schemeClr val="bg1"/>
                </a:solidFill>
                <a:cs typeface="Arial" pitchFamily="34" charset="0"/>
              </a:rPr>
              <a:t>C.I.A.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28">
            <a:extLst>
              <a:ext uri="{FF2B5EF4-FFF2-40B4-BE49-F238E27FC236}">
                <a16:creationId xmlns="" xmlns:a16="http://schemas.microsoft.com/office/drawing/2014/main" id="{5C65E72B-F744-4206-A4A4-D24FC3A7B7D1}"/>
              </a:ext>
            </a:extLst>
          </p:cNvPr>
          <p:cNvSpPr txBox="1"/>
          <p:nvPr/>
        </p:nvSpPr>
        <p:spPr>
          <a:xfrm>
            <a:off x="5725886" y="2541586"/>
            <a:ext cx="49851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primele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10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luni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după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finalizarea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proiectului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cadrul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centrului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organizate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întâlniri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periodice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networking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între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antreprenorii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sprijiniți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cadrul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proiectului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persoane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cu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inițiative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antreprenoriale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vederea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identificării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oportunități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parteneriate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pentru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dezvoltarea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afacerilor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înființarea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altor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start-up-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4338" name="Picture 2" descr="C:\Users\simona.oprea\Downloads\pexels-vlada-karpovich-4050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0" y="1614295"/>
            <a:ext cx="4713290" cy="471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06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altLang="ko-KR" sz="2000" b="1" dirty="0" smtClean="0">
                <a:solidFill>
                  <a:schemeClr val="accent1"/>
                </a:solidFill>
                <a:latin typeface="Arial"/>
                <a:cs typeface="Arial" pitchFamily="34" charset="0"/>
              </a:rPr>
              <a:t>DEZVOLTAREA UNUI CENTRU DE SUSȚINERE ȘI PROMOVARE A ÎNTREPRINDERILOR FINANȚATE ÎN CADRUL PROIECTULUI (C.I.A.)</a:t>
            </a:r>
            <a:endParaRPr lang="en-GB" altLang="ko-KR" sz="2000" b="1" dirty="0">
              <a:solidFill>
                <a:schemeClr val="accent1"/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0" y="0"/>
            <a:ext cx="121920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reptunghi 5"/>
          <p:cNvSpPr/>
          <p:nvPr/>
        </p:nvSpPr>
        <p:spPr>
          <a:xfrm>
            <a:off x="5725886" y="1534886"/>
            <a:ext cx="6466114" cy="62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27">
            <a:extLst>
              <a:ext uri="{FF2B5EF4-FFF2-40B4-BE49-F238E27FC236}">
                <a16:creationId xmlns="" xmlns:a16="http://schemas.microsoft.com/office/drawing/2014/main" id="{A4766A36-9287-4430-8B65-B3AF9856760D}"/>
              </a:ext>
            </a:extLst>
          </p:cNvPr>
          <p:cNvSpPr txBox="1"/>
          <p:nvPr/>
        </p:nvSpPr>
        <p:spPr>
          <a:xfrm>
            <a:off x="5834743" y="1614295"/>
            <a:ext cx="5246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2400" b="1" dirty="0">
                <a:solidFill>
                  <a:schemeClr val="bg1"/>
                </a:solidFill>
                <a:cs typeface="Arial" pitchFamily="34" charset="0"/>
              </a:rPr>
              <a:t>C.I.A.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28">
            <a:extLst>
              <a:ext uri="{FF2B5EF4-FFF2-40B4-BE49-F238E27FC236}">
                <a16:creationId xmlns="" xmlns:a16="http://schemas.microsoft.com/office/drawing/2014/main" id="{5C65E72B-F744-4206-A4A4-D24FC3A7B7D1}"/>
              </a:ext>
            </a:extLst>
          </p:cNvPr>
          <p:cNvSpPr txBox="1"/>
          <p:nvPr/>
        </p:nvSpPr>
        <p:spPr>
          <a:xfrm>
            <a:off x="5725886" y="2386563"/>
            <a:ext cx="4985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perioada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ulterioar</a:t>
            </a:r>
            <a:r>
              <a:rPr lang="ro-RO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primelor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10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luni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la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finalizarea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proiectului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fi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organizate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evenimente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popularizare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scară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largă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culturii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antreprenoriale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cadrul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cărora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participa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atât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persoane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interesate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inițierea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unei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afaceri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cât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antreprenorii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finanțați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cadrul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proiectului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vederea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realizării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transfer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bune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practici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asemenea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cadrul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acestor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evenimente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antreprenorii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putea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face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schimb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cunoștințe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diferite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domenii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activitate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6386" name="Picture 2" descr="C:\Users\simona.oprea\Downloads\pexels-karolina-grabowska-4476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1063756"/>
            <a:ext cx="3905794" cy="5220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92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altLang="ko-KR" sz="2000" b="1" dirty="0" smtClean="0">
                <a:solidFill>
                  <a:schemeClr val="accent1"/>
                </a:solidFill>
                <a:latin typeface="Arial"/>
                <a:cs typeface="Arial" pitchFamily="34" charset="0"/>
              </a:rPr>
              <a:t>DEZVOLTAREA UNUI CENTRU DE SUSȚINERE ȘI PROMOVARE A ÎNTREPRINDERILOR FINANȚATE ÎN CADRUL PROIECTULUI (C.I.A.)</a:t>
            </a:r>
            <a:endParaRPr lang="en-GB" altLang="ko-KR" sz="2000" b="1" dirty="0">
              <a:solidFill>
                <a:schemeClr val="accent1"/>
              </a:solidFill>
              <a:latin typeface="Arial"/>
              <a:cs typeface="Arial" pitchFamily="34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0" y="0"/>
            <a:ext cx="121920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reptunghi 5"/>
          <p:cNvSpPr/>
          <p:nvPr/>
        </p:nvSpPr>
        <p:spPr>
          <a:xfrm>
            <a:off x="5725886" y="1534886"/>
            <a:ext cx="6466114" cy="620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27">
            <a:extLst>
              <a:ext uri="{FF2B5EF4-FFF2-40B4-BE49-F238E27FC236}">
                <a16:creationId xmlns="" xmlns:a16="http://schemas.microsoft.com/office/drawing/2014/main" id="{A4766A36-9287-4430-8B65-B3AF9856760D}"/>
              </a:ext>
            </a:extLst>
          </p:cNvPr>
          <p:cNvSpPr txBox="1"/>
          <p:nvPr/>
        </p:nvSpPr>
        <p:spPr>
          <a:xfrm>
            <a:off x="5834743" y="1614295"/>
            <a:ext cx="5246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2400" b="1" dirty="0">
                <a:solidFill>
                  <a:schemeClr val="bg1"/>
                </a:solidFill>
                <a:cs typeface="Arial" pitchFamily="34" charset="0"/>
              </a:rPr>
              <a:t>C.I.A.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28">
            <a:extLst>
              <a:ext uri="{FF2B5EF4-FFF2-40B4-BE49-F238E27FC236}">
                <a16:creationId xmlns="" xmlns:a16="http://schemas.microsoft.com/office/drawing/2014/main" id="{5C65E72B-F744-4206-A4A4-D24FC3A7B7D1}"/>
              </a:ext>
            </a:extLst>
          </p:cNvPr>
          <p:cNvSpPr txBox="1"/>
          <p:nvPr/>
        </p:nvSpPr>
        <p:spPr>
          <a:xfrm>
            <a:off x="5725886" y="2486233"/>
            <a:ext cx="4985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C.I.A va </a:t>
            </a:r>
            <a:r>
              <a:rPr lang="ro-RO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contrubui</a:t>
            </a:r>
            <a:r>
              <a:rPr lang="ro-RO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 i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nformarea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constantă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antreprenorilor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înscriși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cadrul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centrului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cu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privire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aspecte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actualitate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referitoare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mediul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afaceri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România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5362" name="Picture 2" descr="C:\Users\simona.oprea\Downloads\pexels-ketut-subiyanto-4559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1296236"/>
            <a:ext cx="4119826" cy="5203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7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475129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6550B2B2-5784-4655-83C9-4FF1905AC18B}"/>
              </a:ext>
            </a:extLst>
          </p:cNvPr>
          <p:cNvSpPr txBox="1">
            <a:spLocks/>
          </p:cNvSpPr>
          <p:nvPr/>
        </p:nvSpPr>
        <p:spPr>
          <a:xfrm>
            <a:off x="390083" y="490183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Obiectiv general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B66353-ECB5-46EE-9B9E-D5433EF7D345}"/>
              </a:ext>
            </a:extLst>
          </p:cNvPr>
          <p:cNvSpPr txBox="1"/>
          <p:nvPr/>
        </p:nvSpPr>
        <p:spPr>
          <a:xfrm>
            <a:off x="4505324" y="1494234"/>
            <a:ext cx="6749860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Obiectivul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general 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proiectului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o-RO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„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UBTECH! – Program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inovativ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antreprenoriat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pentru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afaceri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succes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’’, ID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MySMIS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142</a:t>
            </a:r>
            <a:r>
              <a:rPr lang="ro-RO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211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contribuie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consolidarea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gradului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ocupare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absolvenților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învățământ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superior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domenii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activitate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identificate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fiind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viitor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vederea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dezvoltării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unei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economii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competitive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bazată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cunoaștere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reducerea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perioadei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timp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la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absolvirea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studiilor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superioare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până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ocuparea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piața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muncii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absolvenților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vizând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serie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componente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majore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E9FCE3C-2FAD-4018-9D98-A4B8CB56DD7E}"/>
              </a:ext>
            </a:extLst>
          </p:cNvPr>
          <p:cNvSpPr txBox="1"/>
          <p:nvPr/>
        </p:nvSpPr>
        <p:spPr>
          <a:xfrm>
            <a:off x="4505324" y="3317188"/>
            <a:ext cx="674985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creșterea ratei de ocupare a studenților, prin derularea unui program integrat de  antreprenoriat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C06CDE8-FAAC-4E78-817A-5DBFA988CC28}"/>
              </a:ext>
            </a:extLst>
          </p:cNvPr>
          <p:cNvSpPr txBox="1"/>
          <p:nvPr/>
        </p:nvSpPr>
        <p:spPr>
          <a:xfrm>
            <a:off x="4505324" y="4037521"/>
            <a:ext cx="6749859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finanțare pentru cele mai bune idei de afaceri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4080EC5-DA54-45CB-8FBC-FA193612F16A}"/>
              </a:ext>
            </a:extLst>
          </p:cNvPr>
          <p:cNvSpPr txBox="1"/>
          <p:nvPr/>
        </p:nvSpPr>
        <p:spPr>
          <a:xfrm>
            <a:off x="4505324" y="4625102"/>
            <a:ext cx="6749859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înființarea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unui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Centru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Inovativ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Antreprenoriat (C.I.A.)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are ca scop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susținerea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promovarea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tuturor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întreprinderilor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înființate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finanțate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cadrul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proiectului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288586-DC76-41F6-A951-F5E9E587ADFD}"/>
              </a:ext>
            </a:extLst>
          </p:cNvPr>
          <p:cNvSpPr txBox="1"/>
          <p:nvPr/>
        </p:nvSpPr>
        <p:spPr>
          <a:xfrm>
            <a:off x="8231995" y="5642486"/>
            <a:ext cx="314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altLang="ko-KR" sz="4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UBTECH</a:t>
            </a:r>
            <a:endParaRPr lang="en-US" altLang="ko-KR" sz="4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2509CCB-3A1C-4638-99A4-9E444472F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720" y="720279"/>
            <a:ext cx="3899649" cy="535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tăText 2"/>
          <p:cNvSpPr txBox="1"/>
          <p:nvPr/>
        </p:nvSpPr>
        <p:spPr>
          <a:xfrm>
            <a:off x="9152965" y="5673263"/>
            <a:ext cx="2519082" cy="646331"/>
          </a:xfrm>
          <a:prstGeom prst="rect">
            <a:avLst/>
          </a:prstGeom>
          <a:noFill/>
          <a:ln w="317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o-RO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215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4D4E6C-13FB-46FD-B5CF-87B475317D5E}"/>
              </a:ext>
            </a:extLst>
          </p:cNvPr>
          <p:cNvSpPr txBox="1"/>
          <p:nvPr/>
        </p:nvSpPr>
        <p:spPr>
          <a:xfrm>
            <a:off x="923460" y="415649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293731" y="4156498"/>
            <a:ext cx="4895645" cy="2194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691347" y="4215608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506734" y="3588920"/>
            <a:ext cx="4895645" cy="2230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691346" y="3855620"/>
            <a:ext cx="4895645" cy="2377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1129538" y="3841931"/>
            <a:ext cx="489564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MONITORIZAREA ACTIVITAȚII AFACERILOR FINANȚATE</a:t>
            </a:r>
            <a:endParaRPr lang="en-US" altLang="ko-KR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C:\Users\simona.oprea\Downloads\pexels-liza-summer-63481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3" y="2277533"/>
            <a:ext cx="4049545" cy="4332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52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0" y="0"/>
            <a:ext cx="12192000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27">
            <a:extLst>
              <a:ext uri="{FF2B5EF4-FFF2-40B4-BE49-F238E27FC236}">
                <a16:creationId xmlns="" xmlns:a16="http://schemas.microsoft.com/office/drawing/2014/main" id="{A4766A36-9287-4430-8B65-B3AF9856760D}"/>
              </a:ext>
            </a:extLst>
          </p:cNvPr>
          <p:cNvSpPr txBox="1"/>
          <p:nvPr/>
        </p:nvSpPr>
        <p:spPr>
          <a:xfrm>
            <a:off x="5834743" y="1614295"/>
            <a:ext cx="5246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2400" b="1" dirty="0">
                <a:solidFill>
                  <a:schemeClr val="bg1"/>
                </a:solidFill>
                <a:cs typeface="Arial" pitchFamily="34" charset="0"/>
              </a:rPr>
              <a:t>C.I.A.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o-RO" altLang="ko-KR" sz="4100" b="1" dirty="0" smtClean="0">
                <a:solidFill>
                  <a:schemeClr val="accent1"/>
                </a:solidFill>
                <a:latin typeface="Calibri Light" panose="020F0302020204030204"/>
                <a:ea typeface="맑은 고딕" panose="020B0503020000020004" pitchFamily="34" charset="-127"/>
              </a:rPr>
              <a:t>MONITORIZAREA ACTIVITAȚII AFACERILOR FINANȚATE</a:t>
            </a:r>
            <a:endParaRPr lang="en-US" altLang="ko-KR" sz="4100" b="1" dirty="0">
              <a:solidFill>
                <a:schemeClr val="accent1"/>
              </a:solidFill>
              <a:latin typeface="Calibri Light" panose="020F0302020204030204"/>
              <a:ea typeface="맑은 고딕" panose="020B0503020000020004" pitchFamily="34" charset="-127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="" xmlns:a16="http://schemas.microsoft.com/office/drawing/2014/main" id="{74F1153B-8AD6-4E09-BB2C-A62104711FCF}"/>
              </a:ext>
            </a:extLst>
          </p:cNvPr>
          <p:cNvSpPr txBox="1"/>
          <p:nvPr/>
        </p:nvSpPr>
        <p:spPr>
          <a:xfrm>
            <a:off x="323529" y="2806797"/>
            <a:ext cx="49093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Principalul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scop 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acestei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activități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asigurarea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sustenabilității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funcționalității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afacerilor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finanțate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vederea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atingerii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tuturor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obiectivelor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și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indicatorilor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asumați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proiect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pPr algn="just"/>
            <a:endParaRPr lang="ro-RO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acest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Responsabili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monitorizare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sustenabilitate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realiza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6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întâlniri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cu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antreprenorii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finanțați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 </a:t>
            </a:r>
            <a:r>
              <a:rPr lang="en-US" altLang="ko-KR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întâlnire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lun</a:t>
            </a:r>
            <a:r>
              <a:rPr lang="ro-RO" altLang="ko-K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ă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în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cadrul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cărora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vor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realiza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următoarele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acțiuni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</a:p>
        </p:txBody>
      </p:sp>
      <p:sp>
        <p:nvSpPr>
          <p:cNvPr id="15" name="Block Arc 4">
            <a:extLst>
              <a:ext uri="{FF2B5EF4-FFF2-40B4-BE49-F238E27FC236}">
                <a16:creationId xmlns="" xmlns:a16="http://schemas.microsoft.com/office/drawing/2014/main" id="{2A8EB127-1A15-4BCB-9367-64884658BA68}"/>
              </a:ext>
            </a:extLst>
          </p:cNvPr>
          <p:cNvSpPr/>
          <p:nvPr/>
        </p:nvSpPr>
        <p:spPr>
          <a:xfrm rot="5400000">
            <a:off x="1604542" y="1617977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8A7D72C-AF0E-4486-A373-15E44E9650DA}"/>
              </a:ext>
            </a:extLst>
          </p:cNvPr>
          <p:cNvSpPr/>
          <p:nvPr/>
        </p:nvSpPr>
        <p:spPr>
          <a:xfrm rot="5400000">
            <a:off x="4421332" y="1570101"/>
            <a:ext cx="713346" cy="6870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C061A66-412A-41CD-AE3F-BDDAA281F065}"/>
              </a:ext>
            </a:extLst>
          </p:cNvPr>
          <p:cNvSpPr/>
          <p:nvPr/>
        </p:nvSpPr>
        <p:spPr>
          <a:xfrm rot="5400000">
            <a:off x="5487954" y="2710672"/>
            <a:ext cx="713346" cy="6870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F9B4411-C614-4396-B853-560B24340C08}"/>
              </a:ext>
            </a:extLst>
          </p:cNvPr>
          <p:cNvSpPr/>
          <p:nvPr/>
        </p:nvSpPr>
        <p:spPr>
          <a:xfrm rot="5400000">
            <a:off x="5468772" y="4289737"/>
            <a:ext cx="713346" cy="7405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265AFF8F-74CE-4BEB-8C5B-F9166F248C48}"/>
              </a:ext>
            </a:extLst>
          </p:cNvPr>
          <p:cNvSpPr/>
          <p:nvPr/>
        </p:nvSpPr>
        <p:spPr>
          <a:xfrm rot="5400000">
            <a:off x="4588721" y="5385690"/>
            <a:ext cx="713346" cy="7405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ounded Rectangle 9">
            <a:extLst>
              <a:ext uri="{FF2B5EF4-FFF2-40B4-BE49-F238E27FC236}">
                <a16:creationId xmlns="" xmlns:a16="http://schemas.microsoft.com/office/drawing/2014/main" id="{9ADBD95B-81FE-49B8-8CA5-7FDBD95BA7A1}"/>
              </a:ext>
            </a:extLst>
          </p:cNvPr>
          <p:cNvSpPr>
            <a:spLocks/>
          </p:cNvSpPr>
          <p:nvPr/>
        </p:nvSpPr>
        <p:spPr>
          <a:xfrm>
            <a:off x="4610615" y="1746353"/>
            <a:ext cx="334780" cy="33478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Isosceles Triangle 22">
            <a:extLst>
              <a:ext uri="{FF2B5EF4-FFF2-40B4-BE49-F238E27FC236}">
                <a16:creationId xmlns="" xmlns:a16="http://schemas.microsoft.com/office/drawing/2014/main" id="{6976F518-F6F0-4F53-B426-2C384813F228}"/>
              </a:ext>
            </a:extLst>
          </p:cNvPr>
          <p:cNvSpPr/>
          <p:nvPr/>
        </p:nvSpPr>
        <p:spPr>
          <a:xfrm rot="19800000">
            <a:off x="5676100" y="2885679"/>
            <a:ext cx="337052" cy="336994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Isosceles Triangle 41">
            <a:extLst>
              <a:ext uri="{FF2B5EF4-FFF2-40B4-BE49-F238E27FC236}">
                <a16:creationId xmlns="" xmlns:a16="http://schemas.microsoft.com/office/drawing/2014/main" id="{19C1C7B5-D5AC-4E92-904A-41C4C5B89BB2}"/>
              </a:ext>
            </a:extLst>
          </p:cNvPr>
          <p:cNvSpPr/>
          <p:nvPr/>
        </p:nvSpPr>
        <p:spPr>
          <a:xfrm>
            <a:off x="5724773" y="4493798"/>
            <a:ext cx="239708" cy="344324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Freeform 39">
            <a:extLst>
              <a:ext uri="{FF2B5EF4-FFF2-40B4-BE49-F238E27FC236}">
                <a16:creationId xmlns="" xmlns:a16="http://schemas.microsoft.com/office/drawing/2014/main" id="{05A91910-41DB-4D23-AEC5-9C5D8B2B00BA}"/>
              </a:ext>
            </a:extLst>
          </p:cNvPr>
          <p:cNvSpPr>
            <a:spLocks noChangeAspect="1"/>
          </p:cNvSpPr>
          <p:nvPr/>
        </p:nvSpPr>
        <p:spPr>
          <a:xfrm rot="8580000">
            <a:off x="4777558" y="5588564"/>
            <a:ext cx="335672" cy="334780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Freeform: Shape 35">
            <a:extLst>
              <a:ext uri="{FF2B5EF4-FFF2-40B4-BE49-F238E27FC236}">
                <a16:creationId xmlns="" xmlns:a16="http://schemas.microsoft.com/office/drawing/2014/main" id="{98CD06CC-17B1-4D09-80EA-C9B0A7A5D796}"/>
              </a:ext>
            </a:extLst>
          </p:cNvPr>
          <p:cNvSpPr/>
          <p:nvPr/>
        </p:nvSpPr>
        <p:spPr>
          <a:xfrm>
            <a:off x="6324600" y="142875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36">
            <a:extLst>
              <a:ext uri="{FF2B5EF4-FFF2-40B4-BE49-F238E27FC236}">
                <a16:creationId xmlns="" xmlns:a16="http://schemas.microsoft.com/office/drawing/2014/main" id="{0148ABD1-D833-4C5F-8DE3-641051BFCB18}"/>
              </a:ext>
            </a:extLst>
          </p:cNvPr>
          <p:cNvSpPr/>
          <p:nvPr/>
        </p:nvSpPr>
        <p:spPr>
          <a:xfrm>
            <a:off x="7095577" y="2704814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Freeform: Shape 37">
            <a:extLst>
              <a:ext uri="{FF2B5EF4-FFF2-40B4-BE49-F238E27FC236}">
                <a16:creationId xmlns="" xmlns:a16="http://schemas.microsoft.com/office/drawing/2014/main" id="{EC627B9C-57F8-41BF-B162-EA802DEFAD11}"/>
              </a:ext>
            </a:extLst>
          </p:cNvPr>
          <p:cNvSpPr/>
          <p:nvPr/>
        </p:nvSpPr>
        <p:spPr>
          <a:xfrm>
            <a:off x="7084676" y="401672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38">
            <a:extLst>
              <a:ext uri="{FF2B5EF4-FFF2-40B4-BE49-F238E27FC236}">
                <a16:creationId xmlns="" xmlns:a16="http://schemas.microsoft.com/office/drawing/2014/main" id="{A2FF4CAF-F5C4-4577-9623-39681B86BF66}"/>
              </a:ext>
            </a:extLst>
          </p:cNvPr>
          <p:cNvSpPr/>
          <p:nvPr/>
        </p:nvSpPr>
        <p:spPr>
          <a:xfrm>
            <a:off x="6324600" y="5316532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40">
            <a:extLst>
              <a:ext uri="{FF2B5EF4-FFF2-40B4-BE49-F238E27FC236}">
                <a16:creationId xmlns="" xmlns:a16="http://schemas.microsoft.com/office/drawing/2014/main" id="{9B7B4851-559E-4473-B648-20FC0809C351}"/>
              </a:ext>
            </a:extLst>
          </p:cNvPr>
          <p:cNvSpPr txBox="1"/>
          <p:nvPr/>
        </p:nvSpPr>
        <p:spPr>
          <a:xfrm>
            <a:off x="6520192" y="1509210"/>
            <a:ext cx="406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 err="1">
                <a:cs typeface="Arial" pitchFamily="34" charset="0"/>
              </a:rPr>
              <a:t>Analizarea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lunară</a:t>
            </a:r>
            <a:r>
              <a:rPr lang="en-US" altLang="ko-KR" sz="1200" b="1" dirty="0">
                <a:cs typeface="Arial" pitchFamily="34" charset="0"/>
              </a:rPr>
              <a:t> a </a:t>
            </a:r>
            <a:r>
              <a:rPr lang="en-US" altLang="ko-KR" sz="1200" b="1" dirty="0" err="1">
                <a:cs typeface="Arial" pitchFamily="34" charset="0"/>
              </a:rPr>
              <a:t>indicatorilor</a:t>
            </a:r>
            <a:r>
              <a:rPr lang="en-US" altLang="ko-KR" sz="1200" b="1" dirty="0">
                <a:cs typeface="Arial" pitchFamily="34" charset="0"/>
              </a:rPr>
              <a:t> de </a:t>
            </a:r>
            <a:r>
              <a:rPr lang="en-US" altLang="ko-KR" sz="1200" b="1" dirty="0" err="1">
                <a:cs typeface="Arial" pitchFamily="34" charset="0"/>
              </a:rPr>
              <a:t>performanță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propuși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în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planurile</a:t>
            </a:r>
            <a:r>
              <a:rPr lang="en-US" altLang="ko-KR" sz="1200" b="1" dirty="0">
                <a:cs typeface="Arial" pitchFamily="34" charset="0"/>
              </a:rPr>
              <a:t> de </a:t>
            </a:r>
            <a:r>
              <a:rPr lang="en-US" altLang="ko-KR" sz="1200" b="1" dirty="0" err="1">
                <a:cs typeface="Arial" pitchFamily="34" charset="0"/>
              </a:rPr>
              <a:t>afaceri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și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raportarea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acestora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către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administratorul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schemei</a:t>
            </a:r>
            <a:r>
              <a:rPr lang="en-US" altLang="ko-KR" sz="1200" b="1" dirty="0">
                <a:cs typeface="Arial" pitchFamily="34" charset="0"/>
              </a:rPr>
              <a:t> de minimis;</a:t>
            </a:r>
          </a:p>
        </p:txBody>
      </p:sp>
      <p:sp>
        <p:nvSpPr>
          <p:cNvPr id="25" name="TextBox 40">
            <a:extLst>
              <a:ext uri="{FF2B5EF4-FFF2-40B4-BE49-F238E27FC236}">
                <a16:creationId xmlns="" xmlns:a16="http://schemas.microsoft.com/office/drawing/2014/main" id="{B97FD843-7E32-4BC0-9F18-7DCFF5CE3A92}"/>
              </a:ext>
            </a:extLst>
          </p:cNvPr>
          <p:cNvSpPr txBox="1"/>
          <p:nvPr/>
        </p:nvSpPr>
        <p:spPr>
          <a:xfrm>
            <a:off x="7223018" y="2778021"/>
            <a:ext cx="406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 err="1">
                <a:cs typeface="Arial" pitchFamily="34" charset="0"/>
              </a:rPr>
              <a:t>Analizarea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evoluției</a:t>
            </a:r>
            <a:r>
              <a:rPr lang="en-US" altLang="ko-KR" sz="1200" b="1" dirty="0">
                <a:cs typeface="Arial" pitchFamily="34" charset="0"/>
              </a:rPr>
              <a:t> start-up-</a:t>
            </a:r>
            <a:r>
              <a:rPr lang="en-US" altLang="ko-KR" sz="1200" b="1" dirty="0" err="1">
                <a:cs typeface="Arial" pitchFamily="34" charset="0"/>
              </a:rPr>
              <a:t>urilor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și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identificarea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stadiului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în</a:t>
            </a:r>
            <a:r>
              <a:rPr lang="en-US" altLang="ko-KR" sz="1200" b="1" dirty="0">
                <a:cs typeface="Arial" pitchFamily="34" charset="0"/>
              </a:rPr>
              <a:t> care </a:t>
            </a:r>
            <a:r>
              <a:rPr lang="en-US" altLang="ko-KR" sz="1200" b="1" dirty="0" err="1">
                <a:cs typeface="Arial" pitchFamily="34" charset="0"/>
              </a:rPr>
              <a:t>acestea</a:t>
            </a:r>
            <a:r>
              <a:rPr lang="en-US" altLang="ko-KR" sz="1200" b="1" dirty="0">
                <a:cs typeface="Arial" pitchFamily="34" charset="0"/>
              </a:rPr>
              <a:t> se </a:t>
            </a:r>
            <a:r>
              <a:rPr lang="en-US" altLang="ko-KR" sz="1200" b="1" dirty="0" err="1">
                <a:cs typeface="Arial" pitchFamily="34" charset="0"/>
              </a:rPr>
              <a:t>află</a:t>
            </a:r>
            <a:r>
              <a:rPr lang="en-US" altLang="ko-KR" sz="1200" b="1" dirty="0">
                <a:cs typeface="Arial" pitchFamily="34" charset="0"/>
              </a:rPr>
              <a:t>, </a:t>
            </a:r>
            <a:r>
              <a:rPr lang="en-US" altLang="ko-KR" sz="1200" b="1" dirty="0" err="1">
                <a:cs typeface="Arial" pitchFamily="34" charset="0"/>
              </a:rPr>
              <a:t>în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raport</a:t>
            </a:r>
            <a:r>
              <a:rPr lang="en-US" altLang="ko-KR" sz="1200" b="1" dirty="0">
                <a:cs typeface="Arial" pitchFamily="34" charset="0"/>
              </a:rPr>
              <a:t> cu </a:t>
            </a:r>
            <a:r>
              <a:rPr lang="en-US" altLang="ko-KR" sz="1200" b="1" dirty="0" err="1">
                <a:cs typeface="Arial" pitchFamily="34" charset="0"/>
              </a:rPr>
              <a:t>obiectivele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propuse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în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planul</a:t>
            </a:r>
            <a:r>
              <a:rPr lang="en-US" altLang="ko-KR" sz="1200" b="1" dirty="0">
                <a:cs typeface="Arial" pitchFamily="34" charset="0"/>
              </a:rPr>
              <a:t> de </a:t>
            </a:r>
            <a:r>
              <a:rPr lang="en-US" altLang="ko-KR" sz="1200" b="1" dirty="0" err="1">
                <a:cs typeface="Arial" pitchFamily="34" charset="0"/>
              </a:rPr>
              <a:t>afaceri</a:t>
            </a:r>
            <a:r>
              <a:rPr lang="en-US" altLang="ko-KR" sz="1200" b="1" dirty="0">
                <a:cs typeface="Arial" pitchFamily="34" charset="0"/>
              </a:rPr>
              <a:t>;</a:t>
            </a:r>
          </a:p>
        </p:txBody>
      </p:sp>
      <p:sp>
        <p:nvSpPr>
          <p:cNvPr id="26" name="TextBox 40">
            <a:extLst>
              <a:ext uri="{FF2B5EF4-FFF2-40B4-BE49-F238E27FC236}">
                <a16:creationId xmlns="" xmlns:a16="http://schemas.microsoft.com/office/drawing/2014/main" id="{250A8F9F-5E77-4D71-B8BB-C5350A7E6D51}"/>
              </a:ext>
            </a:extLst>
          </p:cNvPr>
          <p:cNvSpPr txBox="1"/>
          <p:nvPr/>
        </p:nvSpPr>
        <p:spPr>
          <a:xfrm>
            <a:off x="7195465" y="4176008"/>
            <a:ext cx="406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 err="1">
                <a:cs typeface="Arial" pitchFamily="34" charset="0"/>
              </a:rPr>
              <a:t>Identificarea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principalelor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probleme</a:t>
            </a:r>
            <a:r>
              <a:rPr lang="en-US" altLang="ko-KR" sz="1200" b="1" dirty="0">
                <a:cs typeface="Arial" pitchFamily="34" charset="0"/>
              </a:rPr>
              <a:t> cu care se </a:t>
            </a:r>
            <a:r>
              <a:rPr lang="en-US" altLang="ko-KR" sz="1200" b="1" dirty="0" err="1">
                <a:cs typeface="Arial" pitchFamily="34" charset="0"/>
              </a:rPr>
              <a:t>confruntă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antreprenorii</a:t>
            </a:r>
            <a:r>
              <a:rPr lang="en-US" altLang="ko-KR" sz="1200" b="1" dirty="0">
                <a:cs typeface="Arial" pitchFamily="34" charset="0"/>
              </a:rPr>
              <a:t>;</a:t>
            </a:r>
          </a:p>
        </p:txBody>
      </p:sp>
      <p:sp>
        <p:nvSpPr>
          <p:cNvPr id="27" name="TextBox 40">
            <a:extLst>
              <a:ext uri="{FF2B5EF4-FFF2-40B4-BE49-F238E27FC236}">
                <a16:creationId xmlns="" xmlns:a16="http://schemas.microsoft.com/office/drawing/2014/main" id="{1274F2C3-925E-4CEC-9795-3B4AE6CF0B77}"/>
              </a:ext>
            </a:extLst>
          </p:cNvPr>
          <p:cNvSpPr txBox="1"/>
          <p:nvPr/>
        </p:nvSpPr>
        <p:spPr>
          <a:xfrm>
            <a:off x="6434467" y="5385981"/>
            <a:ext cx="406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b="1" dirty="0" err="1">
                <a:cs typeface="Arial" pitchFamily="34" charset="0"/>
              </a:rPr>
              <a:t>Identificarea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factorilor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interni</a:t>
            </a:r>
            <a:r>
              <a:rPr lang="en-US" altLang="ko-KR" sz="1200" b="1" dirty="0">
                <a:cs typeface="Arial" pitchFamily="34" charset="0"/>
              </a:rPr>
              <a:t> (</a:t>
            </a:r>
            <a:r>
              <a:rPr lang="en-US" altLang="ko-KR" sz="1200" b="1" dirty="0" err="1">
                <a:cs typeface="Arial" pitchFamily="34" charset="0"/>
              </a:rPr>
              <a:t>slăbiciuni</a:t>
            </a:r>
            <a:r>
              <a:rPr lang="en-US" altLang="ko-KR" sz="1200" b="1" dirty="0">
                <a:cs typeface="Arial" pitchFamily="34" charset="0"/>
              </a:rPr>
              <a:t>) </a:t>
            </a:r>
            <a:r>
              <a:rPr lang="en-US" altLang="ko-KR" sz="1200" b="1" dirty="0" err="1">
                <a:cs typeface="Arial" pitchFamily="34" charset="0"/>
              </a:rPr>
              <a:t>și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externi</a:t>
            </a:r>
            <a:r>
              <a:rPr lang="en-US" altLang="ko-KR" sz="1200" b="1" dirty="0">
                <a:cs typeface="Arial" pitchFamily="34" charset="0"/>
              </a:rPr>
              <a:t> (</a:t>
            </a:r>
            <a:r>
              <a:rPr lang="en-US" altLang="ko-KR" sz="1200" b="1" dirty="0" err="1">
                <a:cs typeface="Arial" pitchFamily="34" charset="0"/>
              </a:rPr>
              <a:t>amenințări</a:t>
            </a:r>
            <a:r>
              <a:rPr lang="en-US" altLang="ko-KR" sz="1200" b="1" dirty="0">
                <a:cs typeface="Arial" pitchFamily="34" charset="0"/>
              </a:rPr>
              <a:t>) </a:t>
            </a:r>
            <a:r>
              <a:rPr lang="en-US" altLang="ko-KR" sz="1200" b="1" dirty="0" err="1">
                <a:cs typeface="Arial" pitchFamily="34" charset="0"/>
              </a:rPr>
              <a:t>ce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afectează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derularea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corespunzătoare</a:t>
            </a:r>
            <a:r>
              <a:rPr lang="en-US" altLang="ko-KR" sz="1200" b="1" dirty="0">
                <a:cs typeface="Arial" pitchFamily="34" charset="0"/>
              </a:rPr>
              <a:t> a </a:t>
            </a:r>
            <a:r>
              <a:rPr lang="en-US" altLang="ko-KR" sz="1200" b="1" dirty="0" err="1">
                <a:cs typeface="Arial" pitchFamily="34" charset="0"/>
              </a:rPr>
              <a:t>afacerii</a:t>
            </a:r>
            <a:r>
              <a:rPr lang="en-US" altLang="ko-KR" sz="1200" b="1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361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394447"/>
            <a:ext cx="12192000" cy="5396753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18EEC06-AC7F-4D71-909E-3C9F670BA333}"/>
              </a:ext>
            </a:extLst>
          </p:cNvPr>
          <p:cNvGrpSpPr/>
          <p:nvPr/>
        </p:nvGrpSpPr>
        <p:grpSpPr>
          <a:xfrm>
            <a:off x="459987" y="1055635"/>
            <a:ext cx="6155104" cy="2463578"/>
            <a:chOff x="352045" y="3003172"/>
            <a:chExt cx="6155104" cy="298093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346D224-5862-4DB1-BB0C-475E3CB76D6D}"/>
                </a:ext>
              </a:extLst>
            </p:cNvPr>
            <p:cNvSpPr txBox="1"/>
            <p:nvPr/>
          </p:nvSpPr>
          <p:spPr>
            <a:xfrm>
              <a:off x="352045" y="3003172"/>
              <a:ext cx="6155104" cy="8565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cs typeface="Arial" pitchFamily="34" charset="0"/>
                </a:rPr>
                <a:t>UBTECH! – Program </a:t>
              </a:r>
              <a:r>
                <a:rPr lang="en-US" altLang="ko-KR" sz="2000" b="1" dirty="0" err="1">
                  <a:cs typeface="Arial" pitchFamily="34" charset="0"/>
                </a:rPr>
                <a:t>inovativ</a:t>
              </a:r>
              <a:r>
                <a:rPr lang="en-US" altLang="ko-KR" sz="2000" b="1" dirty="0">
                  <a:cs typeface="Arial" pitchFamily="34" charset="0"/>
                </a:rPr>
                <a:t> de </a:t>
              </a:r>
              <a:r>
                <a:rPr lang="en-US" altLang="ko-KR" sz="2000" b="1" dirty="0" err="1">
                  <a:cs typeface="Arial" pitchFamily="34" charset="0"/>
                </a:rPr>
                <a:t>antreprenoriat</a:t>
              </a:r>
              <a:r>
                <a:rPr lang="en-US" altLang="ko-KR" sz="2000" b="1" dirty="0">
                  <a:cs typeface="Arial" pitchFamily="34" charset="0"/>
                </a:rPr>
                <a:t> </a:t>
              </a:r>
              <a:r>
                <a:rPr lang="en-US" altLang="ko-KR" sz="2000" b="1" dirty="0" err="1">
                  <a:cs typeface="Arial" pitchFamily="34" charset="0"/>
                </a:rPr>
                <a:t>pentru</a:t>
              </a:r>
              <a:r>
                <a:rPr lang="en-US" altLang="ko-KR" sz="2000" b="1" dirty="0">
                  <a:cs typeface="Arial" pitchFamily="34" charset="0"/>
                </a:rPr>
                <a:t> </a:t>
              </a:r>
              <a:r>
                <a:rPr lang="en-US" altLang="ko-KR" sz="2000" b="1" dirty="0" err="1">
                  <a:cs typeface="Arial" pitchFamily="34" charset="0"/>
                </a:rPr>
                <a:t>afaceri</a:t>
              </a:r>
              <a:r>
                <a:rPr lang="en-US" altLang="ko-KR" sz="2000" b="1" dirty="0">
                  <a:cs typeface="Arial" pitchFamily="34" charset="0"/>
                </a:rPr>
                <a:t> de </a:t>
              </a:r>
              <a:r>
                <a:rPr lang="en-US" altLang="ko-KR" sz="2000" b="1" dirty="0" err="1">
                  <a:cs typeface="Arial" pitchFamily="34" charset="0"/>
                </a:rPr>
                <a:t>succes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C77A2C1-77B0-4951-B540-53EF136E867F}"/>
                </a:ext>
              </a:extLst>
            </p:cNvPr>
            <p:cNvSpPr txBox="1"/>
            <p:nvPr/>
          </p:nvSpPr>
          <p:spPr>
            <a:xfrm>
              <a:off x="352045" y="3725875"/>
              <a:ext cx="6155104" cy="13406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altLang="ko-KR" sz="6600" b="1" dirty="0">
                  <a:solidFill>
                    <a:schemeClr val="bg1">
                      <a:lumMod val="85000"/>
                    </a:schemeClr>
                  </a:solidFill>
                  <a:cs typeface="Arial" pitchFamily="34" charset="0"/>
                </a:rPr>
                <a:t>INNOTECH</a:t>
              </a:r>
              <a:endParaRPr lang="ko-KR" altLang="en-US" sz="6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97BF16A-E3F1-42F8-913C-FFC00CEECB1E}"/>
                </a:ext>
              </a:extLst>
            </p:cNvPr>
            <p:cNvSpPr txBox="1"/>
            <p:nvPr/>
          </p:nvSpPr>
          <p:spPr>
            <a:xfrm>
              <a:off x="352045" y="4643426"/>
              <a:ext cx="6155104" cy="13406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altLang="ko-KR" sz="6600" b="1" dirty="0">
                  <a:solidFill>
                    <a:schemeClr val="bg1">
                      <a:lumMod val="85000"/>
                    </a:schemeClr>
                  </a:solidFill>
                  <a:cs typeface="Arial" pitchFamily="34" charset="0"/>
                </a:rPr>
                <a:t>STUDENT</a:t>
              </a:r>
              <a:endParaRPr lang="ko-KR" altLang="en-US" sz="6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685053-57CD-4193-9198-BC726A376876}"/>
              </a:ext>
            </a:extLst>
          </p:cNvPr>
          <p:cNvSpPr txBox="1"/>
          <p:nvPr/>
        </p:nvSpPr>
        <p:spPr>
          <a:xfrm>
            <a:off x="459987" y="3442403"/>
            <a:ext cx="55312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UNIVERSITATEA DIN BUCUREȘTI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deschide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porțile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studenților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doritori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să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î</a:t>
            </a:r>
            <a:r>
              <a:rPr lang="ro-RO" altLang="ko-KR" b="1" i="1" dirty="0">
                <a:solidFill>
                  <a:schemeClr val="bg1"/>
                </a:solidFill>
                <a:cs typeface="Arial" pitchFamily="34" charset="0"/>
              </a:rPr>
              <a:t>ș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i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înființeze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o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afacere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printr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-un </a:t>
            </a:r>
            <a:r>
              <a:rPr lang="en-US" altLang="ko-KR" b="1" i="1" dirty="0" err="1">
                <a:solidFill>
                  <a:schemeClr val="bg1"/>
                </a:solidFill>
                <a:cs typeface="Arial" pitchFamily="34" charset="0"/>
              </a:rPr>
              <a:t>proiect</a:t>
            </a:r>
            <a:r>
              <a:rPr lang="en-US" altLang="ko-KR" b="1" i="1" dirty="0">
                <a:solidFill>
                  <a:schemeClr val="bg1"/>
                </a:solidFill>
                <a:cs typeface="Arial" pitchFamily="34" charset="0"/>
              </a:rPr>
              <a:t> INNOTECH.</a:t>
            </a:r>
            <a:endParaRPr lang="ko-KR" altLang="en-US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5047229"/>
            <a:ext cx="12192000" cy="1425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                                                                                             </a:t>
            </a:r>
            <a:r>
              <a:rPr lang="ro-RO" sz="4000" b="1" dirty="0" smtClean="0"/>
              <a:t>Vă mulțumim!</a:t>
            </a:r>
            <a:endParaRPr lang="en-GB" sz="4000" b="1" dirty="0"/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53F2B30C-05DE-4653-98A9-3F59C3AF02D7}"/>
              </a:ext>
            </a:extLst>
          </p:cNvPr>
          <p:cNvSpPr txBox="1">
            <a:spLocks/>
          </p:cNvSpPr>
          <p:nvPr/>
        </p:nvSpPr>
        <p:spPr>
          <a:xfrm>
            <a:off x="3716861" y="4518160"/>
            <a:ext cx="4410490" cy="5586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Proiect </a:t>
            </a:r>
            <a:r>
              <a:rPr lang="ro-RO" altLang="ko-K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cofinanţat</a:t>
            </a:r>
            <a:r>
              <a:rPr lang="ro-RO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din Fondul Social European prin Programul </a:t>
            </a:r>
            <a:r>
              <a:rPr lang="ro-RO" altLang="ko-KR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Operaţional</a:t>
            </a:r>
            <a:r>
              <a:rPr lang="ro-RO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Capital Uman 2014-2020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ine 4" descr="A picture containing text&#10;&#10;Descriere generată automat">
            <a:extLst>
              <a:ext uri="{FF2B5EF4-FFF2-40B4-BE49-F238E27FC236}">
                <a16:creationId xmlns="" xmlns:a16="http://schemas.microsoft.com/office/drawing/2014/main" id="{3B3774EC-5475-4154-B533-862946AD3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5" y="5047228"/>
            <a:ext cx="5236362" cy="1425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B57DB49-41B6-4D4E-8F58-9CDE2CDFC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15091" y="1113588"/>
            <a:ext cx="5249421" cy="343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833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EA3F8D9-EDF6-400F-A1FA-AF7E187FAD39}"/>
              </a:ext>
            </a:extLst>
          </p:cNvPr>
          <p:cNvSpPr txBox="1"/>
          <p:nvPr/>
        </p:nvSpPr>
        <p:spPr>
          <a:xfrm>
            <a:off x="804673" y="4322345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HARTA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PROIECTULUI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A965711-B3CB-4A06-80A0-167EDEE4B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86367" y="2502527"/>
            <a:ext cx="5790499" cy="36396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516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475129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6550B2B2-5784-4655-83C9-4FF1905AC18B}"/>
              </a:ext>
            </a:extLst>
          </p:cNvPr>
          <p:cNvSpPr txBox="1">
            <a:spLocks/>
          </p:cNvSpPr>
          <p:nvPr/>
        </p:nvSpPr>
        <p:spPr>
          <a:xfrm>
            <a:off x="390083" y="490183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HARTA PROIECTULUI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DB6D07-33C7-48DD-B215-C36D77FCD762}"/>
              </a:ext>
            </a:extLst>
          </p:cNvPr>
          <p:cNvSpPr txBox="1"/>
          <p:nvPr/>
        </p:nvSpPr>
        <p:spPr>
          <a:xfrm>
            <a:off x="782613" y="4579499"/>
            <a:ext cx="232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cs typeface="Arial" pitchFamily="34" charset="0"/>
              </a:rPr>
              <a:t>Aria de </a:t>
            </a:r>
            <a:r>
              <a:rPr lang="en-US" altLang="ko-KR" sz="1200" b="1" dirty="0" err="1">
                <a:cs typeface="Arial" pitchFamily="34" charset="0"/>
              </a:rPr>
              <a:t>acțiune</a:t>
            </a:r>
            <a:r>
              <a:rPr lang="en-US" altLang="ko-KR" sz="1200" b="1" dirty="0">
                <a:cs typeface="Arial" pitchFamily="34" charset="0"/>
              </a:rPr>
              <a:t> a </a:t>
            </a:r>
            <a:r>
              <a:rPr lang="en-US" altLang="ko-KR" sz="1200" b="1" dirty="0" err="1">
                <a:cs typeface="Arial" pitchFamily="34" charset="0"/>
              </a:rPr>
              <a:t>proiectului</a:t>
            </a:r>
            <a:r>
              <a:rPr lang="en-US" altLang="ko-KR" sz="1200" b="1" dirty="0">
                <a:cs typeface="Arial" pitchFamily="34" charset="0"/>
              </a:rPr>
              <a:t> </a:t>
            </a:r>
            <a:endParaRPr lang="ro-RO" altLang="ko-KR" sz="1200" dirty="0">
              <a:cs typeface="Arial" pitchFamily="34" charset="0"/>
            </a:endParaRPr>
          </a:p>
          <a:p>
            <a:pPr algn="ctr"/>
            <a:r>
              <a:rPr lang="en-US" altLang="ko-KR" sz="1200" dirty="0" err="1">
                <a:cs typeface="Arial" pitchFamily="34" charset="0"/>
              </a:rPr>
              <a:t>În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Municipiul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București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vor</a:t>
            </a:r>
            <a:r>
              <a:rPr lang="en-US" altLang="ko-KR" sz="1200" dirty="0">
                <a:cs typeface="Arial" pitchFamily="34" charset="0"/>
              </a:rPr>
              <a:t> fi </a:t>
            </a:r>
            <a:r>
              <a:rPr lang="en-US" altLang="ko-KR" sz="1200" dirty="0" err="1">
                <a:cs typeface="Arial" pitchFamily="34" charset="0"/>
              </a:rPr>
              <a:t>desfășurate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activitățile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proiectului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ce</a:t>
            </a:r>
            <a:r>
              <a:rPr lang="en-US" altLang="ko-KR" sz="1200" dirty="0">
                <a:cs typeface="Arial" pitchFamily="34" charset="0"/>
              </a:rPr>
              <a:t> au ca scop </a:t>
            </a:r>
            <a:r>
              <a:rPr lang="en-US" altLang="ko-KR" sz="1200" dirty="0" err="1">
                <a:cs typeface="Arial" pitchFamily="34" charset="0"/>
              </a:rPr>
              <a:t>dezvoltarea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afaceri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în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regiunile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mai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puțin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dezvoltate</a:t>
            </a:r>
            <a:r>
              <a:rPr lang="en-US" altLang="ko-KR" sz="1200" dirty="0">
                <a:cs typeface="Arial" pitchFamily="34" charset="0"/>
              </a:rPr>
              <a:t> ale </a:t>
            </a:r>
            <a:r>
              <a:rPr lang="en-US" altLang="ko-KR" sz="1200" err="1">
                <a:cs typeface="Arial" pitchFamily="34" charset="0"/>
              </a:rPr>
              <a:t>României</a:t>
            </a:r>
            <a:r>
              <a:rPr lang="en-US" altLang="ko-KR" sz="1200">
                <a:cs typeface="Arial" pitchFamily="34" charset="0"/>
              </a:rPr>
              <a:t> </a:t>
            </a:r>
            <a:r>
              <a:rPr lang="en-US" altLang="ko-KR" sz="1200" smtClean="0">
                <a:cs typeface="Arial" pitchFamily="34" charset="0"/>
              </a:rPr>
              <a:t>(Nord-Est, Sud-Est, Sud Muntenia, Sud-Vest Oltenia, Vest, Nord-Vest si Centru)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542A63A-FDEA-407D-92A5-EA4843F87530}"/>
              </a:ext>
            </a:extLst>
          </p:cNvPr>
          <p:cNvSpPr txBox="1"/>
          <p:nvPr/>
        </p:nvSpPr>
        <p:spPr>
          <a:xfrm>
            <a:off x="3476296" y="3821787"/>
            <a:ext cx="1995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200" b="1" dirty="0">
                <a:cs typeface="Arial" pitchFamily="34" charset="0"/>
              </a:rPr>
              <a:t>5 x BootCamp-uri </a:t>
            </a:r>
            <a:r>
              <a:rPr lang="it-IT" altLang="ko-KR" sz="1200" dirty="0">
                <a:cs typeface="Arial" pitchFamily="34" charset="0"/>
              </a:rPr>
              <a:t>antreprenoriale de informare</a:t>
            </a:r>
            <a:r>
              <a:rPr lang="ro-RO" altLang="ko-KR" sz="1200" dirty="0">
                <a:cs typeface="Arial" pitchFamily="34" charset="0"/>
              </a:rPr>
              <a:t> </a:t>
            </a:r>
            <a:r>
              <a:rPr lang="ro-RO" altLang="ko-KR" sz="1200" b="1" dirty="0">
                <a:cs typeface="Arial" pitchFamily="34" charset="0"/>
              </a:rPr>
              <a:t>și </a:t>
            </a:r>
            <a:r>
              <a:rPr lang="it-IT" altLang="ko-KR" sz="1200" b="1" dirty="0">
                <a:cs typeface="Arial" pitchFamily="34" charset="0"/>
              </a:rPr>
              <a:t>28 x workshop-uri</a:t>
            </a:r>
            <a:r>
              <a:rPr lang="it-IT" altLang="ko-KR" sz="1200" dirty="0">
                <a:cs typeface="Arial" pitchFamily="34" charset="0"/>
              </a:rPr>
              <a:t> de informare organizate</a:t>
            </a:r>
            <a:r>
              <a:rPr lang="ro-RO" altLang="ko-KR" sz="1200" dirty="0">
                <a:cs typeface="Arial" pitchFamily="34" charset="0"/>
              </a:rPr>
              <a:t> în cadrul proiectului</a:t>
            </a:r>
            <a:endParaRPr lang="it-IT" altLang="ko-KR" sz="1200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5F43134-E54F-497E-B8C2-531151A060E7}"/>
              </a:ext>
            </a:extLst>
          </p:cNvPr>
          <p:cNvSpPr txBox="1"/>
          <p:nvPr/>
        </p:nvSpPr>
        <p:spPr>
          <a:xfrm>
            <a:off x="6015006" y="4713407"/>
            <a:ext cx="199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cs typeface="Arial" pitchFamily="34" charset="0"/>
              </a:rPr>
              <a:t>Formare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autorizată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în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dezvoltarea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Competente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antreprenoriale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pentru</a:t>
            </a:r>
            <a:r>
              <a:rPr lang="en-US" altLang="ko-KR" sz="1200" dirty="0">
                <a:cs typeface="Arial" pitchFamily="34" charset="0"/>
              </a:rPr>
              <a:t> un </a:t>
            </a:r>
            <a:r>
              <a:rPr lang="en-US" altLang="ko-KR" sz="1200" dirty="0" err="1">
                <a:cs typeface="Arial" pitchFamily="34" charset="0"/>
              </a:rPr>
              <a:t>număr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b="1" dirty="0">
                <a:cs typeface="Arial" pitchFamily="34" charset="0"/>
              </a:rPr>
              <a:t>350 de </a:t>
            </a:r>
            <a:r>
              <a:rPr lang="en-US" altLang="ko-KR" sz="1200" b="1" dirty="0" err="1">
                <a:cs typeface="Arial" pitchFamily="34" charset="0"/>
              </a:rPr>
              <a:t>studenți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4C60E10-882F-4C50-BC2E-4CDA30C787F2}"/>
              </a:ext>
            </a:extLst>
          </p:cNvPr>
          <p:cNvSpPr txBox="1"/>
          <p:nvPr/>
        </p:nvSpPr>
        <p:spPr>
          <a:xfrm>
            <a:off x="8888066" y="3866039"/>
            <a:ext cx="202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Concurs de </a:t>
            </a:r>
            <a:r>
              <a:rPr lang="en-US" altLang="ko-KR" sz="1200" dirty="0" err="1">
                <a:cs typeface="Arial" pitchFamily="34" charset="0"/>
              </a:rPr>
              <a:t>planuri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afaceri</a:t>
            </a:r>
            <a:r>
              <a:rPr lang="en-US" altLang="ko-KR" sz="1200" dirty="0">
                <a:cs typeface="Arial" pitchFamily="34" charset="0"/>
              </a:rPr>
              <a:t>: </a:t>
            </a:r>
            <a:r>
              <a:rPr lang="en-US" altLang="ko-KR" sz="1200" b="1" dirty="0">
                <a:cs typeface="Arial" pitchFamily="34" charset="0"/>
              </a:rPr>
              <a:t>22 </a:t>
            </a:r>
            <a:r>
              <a:rPr lang="en-US" altLang="ko-KR" sz="1200" b="1" dirty="0" err="1">
                <a:cs typeface="Arial" pitchFamily="34" charset="0"/>
              </a:rPr>
              <a:t>idei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selectate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pentru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finanțare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="" xmlns:a16="http://schemas.microsoft.com/office/drawing/2014/main" id="{AFC31E5F-2542-4E06-9949-D15B8A2CB294}"/>
              </a:ext>
            </a:extLst>
          </p:cNvPr>
          <p:cNvSpPr/>
          <p:nvPr/>
        </p:nvSpPr>
        <p:spPr>
          <a:xfrm>
            <a:off x="892928" y="2754325"/>
            <a:ext cx="1645695" cy="115059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6D9E421-4358-4381-9B3B-01173AD5E043}"/>
              </a:ext>
            </a:extLst>
          </p:cNvPr>
          <p:cNvSpPr txBox="1"/>
          <p:nvPr/>
        </p:nvSpPr>
        <p:spPr>
          <a:xfrm>
            <a:off x="1256068" y="303249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1.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58E05BD-10E1-4D41-A698-FAF91042FF4A}"/>
              </a:ext>
            </a:extLst>
          </p:cNvPr>
          <p:cNvSpPr/>
          <p:nvPr/>
        </p:nvSpPr>
        <p:spPr>
          <a:xfrm>
            <a:off x="2090788" y="2478010"/>
            <a:ext cx="810975" cy="810976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19">
            <a:extLst>
              <a:ext uri="{FF2B5EF4-FFF2-40B4-BE49-F238E27FC236}">
                <a16:creationId xmlns="" xmlns:a16="http://schemas.microsoft.com/office/drawing/2014/main" id="{C5CF361F-2FB8-48F5-B218-3DE4A44C9E2C}"/>
              </a:ext>
            </a:extLst>
          </p:cNvPr>
          <p:cNvSpPr/>
          <p:nvPr/>
        </p:nvSpPr>
        <p:spPr>
          <a:xfrm>
            <a:off x="2276135" y="2618705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="" xmlns:a16="http://schemas.microsoft.com/office/drawing/2014/main" id="{287054D8-D4BD-434C-AA8E-BCA301F355DF}"/>
              </a:ext>
            </a:extLst>
          </p:cNvPr>
          <p:cNvSpPr/>
          <p:nvPr/>
        </p:nvSpPr>
        <p:spPr>
          <a:xfrm>
            <a:off x="3630706" y="2043953"/>
            <a:ext cx="1649506" cy="1245033"/>
          </a:xfrm>
          <a:prstGeom prst="wedgeRectCallou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D1C24A8-A507-42A4-9AAE-F6A430B31F81}"/>
              </a:ext>
            </a:extLst>
          </p:cNvPr>
          <p:cNvSpPr txBox="1"/>
          <p:nvPr/>
        </p:nvSpPr>
        <p:spPr>
          <a:xfrm>
            <a:off x="3966333" y="226795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2.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8A3AF1B2-3331-4544-BD01-22CD282720BE}"/>
              </a:ext>
            </a:extLst>
          </p:cNvPr>
          <p:cNvSpPr/>
          <p:nvPr/>
        </p:nvSpPr>
        <p:spPr>
          <a:xfrm>
            <a:off x="4743203" y="1650057"/>
            <a:ext cx="810975" cy="810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36">
            <a:extLst>
              <a:ext uri="{FF2B5EF4-FFF2-40B4-BE49-F238E27FC236}">
                <a16:creationId xmlns="" xmlns:a16="http://schemas.microsoft.com/office/drawing/2014/main" id="{C497E70B-396F-44C1-A946-58E616004950}"/>
              </a:ext>
            </a:extLst>
          </p:cNvPr>
          <p:cNvSpPr/>
          <p:nvPr/>
        </p:nvSpPr>
        <p:spPr>
          <a:xfrm>
            <a:off x="6565402" y="2227749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="" xmlns:a16="http://schemas.microsoft.com/office/drawing/2014/main" id="{E03D133E-3E34-480B-A7B2-008D9BB383CF}"/>
              </a:ext>
            </a:extLst>
          </p:cNvPr>
          <p:cNvSpPr/>
          <p:nvPr/>
        </p:nvSpPr>
        <p:spPr>
          <a:xfrm>
            <a:off x="4981777" y="1924965"/>
            <a:ext cx="345390" cy="23797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="" xmlns:a16="http://schemas.microsoft.com/office/drawing/2014/main" id="{FB998640-2545-46DB-B6D0-DF1F0D80EAFE}"/>
              </a:ext>
            </a:extLst>
          </p:cNvPr>
          <p:cNvSpPr/>
          <p:nvPr/>
        </p:nvSpPr>
        <p:spPr>
          <a:xfrm>
            <a:off x="6154114" y="3037948"/>
            <a:ext cx="1717301" cy="120032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F1754E3-081A-4169-AEFC-BCBE68880ECE}"/>
              </a:ext>
            </a:extLst>
          </p:cNvPr>
          <p:cNvSpPr txBox="1"/>
          <p:nvPr/>
        </p:nvSpPr>
        <p:spPr>
          <a:xfrm>
            <a:off x="6527310" y="33748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3.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D43AFE58-3C8A-4EAD-815F-88A594D29ABA}"/>
              </a:ext>
            </a:extLst>
          </p:cNvPr>
          <p:cNvSpPr/>
          <p:nvPr/>
        </p:nvSpPr>
        <p:spPr>
          <a:xfrm>
            <a:off x="7137267" y="2650213"/>
            <a:ext cx="810975" cy="8109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="" xmlns:a16="http://schemas.microsoft.com/office/drawing/2014/main" id="{4946BD37-2C86-48D9-96AE-72ADDB055A8F}"/>
              </a:ext>
            </a:extLst>
          </p:cNvPr>
          <p:cNvSpPr>
            <a:spLocks noChangeAspect="1"/>
          </p:cNvSpPr>
          <p:nvPr/>
        </p:nvSpPr>
        <p:spPr>
          <a:xfrm rot="9900000">
            <a:off x="7389336" y="2886011"/>
            <a:ext cx="404501" cy="3435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="" xmlns:a16="http://schemas.microsoft.com/office/drawing/2014/main" id="{14ED196F-B143-4374-AED7-ADA8D2C79C2F}"/>
              </a:ext>
            </a:extLst>
          </p:cNvPr>
          <p:cNvSpPr/>
          <p:nvPr/>
        </p:nvSpPr>
        <p:spPr>
          <a:xfrm>
            <a:off x="8882639" y="2084320"/>
            <a:ext cx="1783976" cy="1202415"/>
          </a:xfrm>
          <a:prstGeom prst="wedgeRectCallou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F214B1F-E892-4D22-AFCA-2F879E68B2AE}"/>
              </a:ext>
            </a:extLst>
          </p:cNvPr>
          <p:cNvSpPr txBox="1"/>
          <p:nvPr/>
        </p:nvSpPr>
        <p:spPr>
          <a:xfrm>
            <a:off x="9295529" y="243818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4.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DA7586A-DF58-4BD9-AF36-6BF585264F32}"/>
              </a:ext>
            </a:extLst>
          </p:cNvPr>
          <p:cNvSpPr/>
          <p:nvPr/>
        </p:nvSpPr>
        <p:spPr>
          <a:xfrm>
            <a:off x="9980533" y="1739683"/>
            <a:ext cx="810976" cy="8109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ed Rectangle 6">
            <a:extLst>
              <a:ext uri="{FF2B5EF4-FFF2-40B4-BE49-F238E27FC236}">
                <a16:creationId xmlns="" xmlns:a16="http://schemas.microsoft.com/office/drawing/2014/main" id="{8F8B8CC1-4341-4322-8F0F-BB32D40C5CE3}"/>
              </a:ext>
            </a:extLst>
          </p:cNvPr>
          <p:cNvSpPr/>
          <p:nvPr/>
        </p:nvSpPr>
        <p:spPr>
          <a:xfrm>
            <a:off x="10204253" y="1964060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00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507628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6550B2B2-5784-4655-83C9-4FF1905AC18B}"/>
              </a:ext>
            </a:extLst>
          </p:cNvPr>
          <p:cNvSpPr txBox="1">
            <a:spLocks/>
          </p:cNvSpPr>
          <p:nvPr/>
        </p:nvSpPr>
        <p:spPr>
          <a:xfrm>
            <a:off x="390083" y="490183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HARTA PROIECTULUI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="" xmlns:a16="http://schemas.microsoft.com/office/drawing/2014/main" id="{AFC31E5F-2542-4E06-9949-D15B8A2CB294}"/>
              </a:ext>
            </a:extLst>
          </p:cNvPr>
          <p:cNvSpPr/>
          <p:nvPr/>
        </p:nvSpPr>
        <p:spPr>
          <a:xfrm>
            <a:off x="892928" y="2754325"/>
            <a:ext cx="1645695" cy="115059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6D9E421-4358-4381-9B3B-01173AD5E043}"/>
              </a:ext>
            </a:extLst>
          </p:cNvPr>
          <p:cNvSpPr txBox="1"/>
          <p:nvPr/>
        </p:nvSpPr>
        <p:spPr>
          <a:xfrm>
            <a:off x="1256068" y="303249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5.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58E05BD-10E1-4D41-A698-FAF91042FF4A}"/>
              </a:ext>
            </a:extLst>
          </p:cNvPr>
          <p:cNvSpPr/>
          <p:nvPr/>
        </p:nvSpPr>
        <p:spPr>
          <a:xfrm>
            <a:off x="2140538" y="2513909"/>
            <a:ext cx="810975" cy="810976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="" xmlns:a16="http://schemas.microsoft.com/office/drawing/2014/main" id="{287054D8-D4BD-434C-AA8E-BCA301F355DF}"/>
              </a:ext>
            </a:extLst>
          </p:cNvPr>
          <p:cNvSpPr/>
          <p:nvPr/>
        </p:nvSpPr>
        <p:spPr>
          <a:xfrm>
            <a:off x="3630706" y="2043953"/>
            <a:ext cx="1649506" cy="1245033"/>
          </a:xfrm>
          <a:prstGeom prst="wedgeRectCallou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D1C24A8-A507-42A4-9AAE-F6A430B31F81}"/>
              </a:ext>
            </a:extLst>
          </p:cNvPr>
          <p:cNvSpPr txBox="1"/>
          <p:nvPr/>
        </p:nvSpPr>
        <p:spPr>
          <a:xfrm>
            <a:off x="3966333" y="226795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6.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8A3AF1B2-3331-4544-BD01-22CD282720BE}"/>
              </a:ext>
            </a:extLst>
          </p:cNvPr>
          <p:cNvSpPr/>
          <p:nvPr/>
        </p:nvSpPr>
        <p:spPr>
          <a:xfrm>
            <a:off x="4743203" y="1650057"/>
            <a:ext cx="810975" cy="810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36">
            <a:extLst>
              <a:ext uri="{FF2B5EF4-FFF2-40B4-BE49-F238E27FC236}">
                <a16:creationId xmlns="" xmlns:a16="http://schemas.microsoft.com/office/drawing/2014/main" id="{C497E70B-396F-44C1-A946-58E616004950}"/>
              </a:ext>
            </a:extLst>
          </p:cNvPr>
          <p:cNvSpPr/>
          <p:nvPr/>
        </p:nvSpPr>
        <p:spPr>
          <a:xfrm>
            <a:off x="6565402" y="2227749"/>
            <a:ext cx="345390" cy="28871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="" xmlns:a16="http://schemas.microsoft.com/office/drawing/2014/main" id="{FB998640-2545-46DB-B6D0-DF1F0D80EAFE}"/>
              </a:ext>
            </a:extLst>
          </p:cNvPr>
          <p:cNvSpPr/>
          <p:nvPr/>
        </p:nvSpPr>
        <p:spPr>
          <a:xfrm>
            <a:off x="6154114" y="3037948"/>
            <a:ext cx="1717301" cy="120032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F1754E3-081A-4169-AEFC-BCBE68880ECE}"/>
              </a:ext>
            </a:extLst>
          </p:cNvPr>
          <p:cNvSpPr txBox="1"/>
          <p:nvPr/>
        </p:nvSpPr>
        <p:spPr>
          <a:xfrm>
            <a:off x="6527310" y="33748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7.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D43AFE58-3C8A-4EAD-815F-88A594D29ABA}"/>
              </a:ext>
            </a:extLst>
          </p:cNvPr>
          <p:cNvSpPr/>
          <p:nvPr/>
        </p:nvSpPr>
        <p:spPr>
          <a:xfrm>
            <a:off x="7137267" y="2650213"/>
            <a:ext cx="810975" cy="8109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Speech Bubble: Rectangle 7">
            <a:extLst>
              <a:ext uri="{FF2B5EF4-FFF2-40B4-BE49-F238E27FC236}">
                <a16:creationId xmlns="" xmlns:a16="http://schemas.microsoft.com/office/drawing/2014/main" id="{14ED196F-B143-4374-AED7-ADA8D2C79C2F}"/>
              </a:ext>
            </a:extLst>
          </p:cNvPr>
          <p:cNvSpPr/>
          <p:nvPr/>
        </p:nvSpPr>
        <p:spPr>
          <a:xfrm>
            <a:off x="8882639" y="2084320"/>
            <a:ext cx="1783976" cy="1202415"/>
          </a:xfrm>
          <a:prstGeom prst="wedgeRectCallou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F214B1F-E892-4D22-AFCA-2F879E68B2AE}"/>
              </a:ext>
            </a:extLst>
          </p:cNvPr>
          <p:cNvSpPr txBox="1"/>
          <p:nvPr/>
        </p:nvSpPr>
        <p:spPr>
          <a:xfrm>
            <a:off x="9295529" y="243818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3200" b="1" dirty="0">
                <a:solidFill>
                  <a:schemeClr val="bg1"/>
                </a:solidFill>
                <a:cs typeface="Arial" pitchFamily="34" charset="0"/>
              </a:rPr>
              <a:t>8.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DA7586A-DF58-4BD9-AF36-6BF585264F32}"/>
              </a:ext>
            </a:extLst>
          </p:cNvPr>
          <p:cNvSpPr/>
          <p:nvPr/>
        </p:nvSpPr>
        <p:spPr>
          <a:xfrm>
            <a:off x="9980532" y="1714343"/>
            <a:ext cx="810976" cy="8109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5">
            <a:extLst>
              <a:ext uri="{FF2B5EF4-FFF2-40B4-BE49-F238E27FC236}">
                <a16:creationId xmlns="" xmlns:a16="http://schemas.microsoft.com/office/drawing/2014/main" id="{1F519147-BA34-41CF-82F7-6D653A395128}"/>
              </a:ext>
            </a:extLst>
          </p:cNvPr>
          <p:cNvSpPr txBox="1"/>
          <p:nvPr/>
        </p:nvSpPr>
        <p:spPr>
          <a:xfrm>
            <a:off x="748427" y="4380051"/>
            <a:ext cx="1934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ko-KR" sz="1200" dirty="0" err="1">
                <a:cs typeface="Arial" pitchFamily="34" charset="0"/>
              </a:rPr>
              <a:t>Sprijin</a:t>
            </a:r>
            <a:r>
              <a:rPr lang="fr-FR" altLang="ko-KR" sz="1200" dirty="0">
                <a:cs typeface="Arial" pitchFamily="34" charset="0"/>
              </a:rPr>
              <a:t> </a:t>
            </a:r>
            <a:r>
              <a:rPr lang="fr-FR" altLang="ko-KR" sz="1200" dirty="0" err="1">
                <a:cs typeface="Arial" pitchFamily="34" charset="0"/>
              </a:rPr>
              <a:t>financiar</a:t>
            </a:r>
            <a:r>
              <a:rPr lang="fr-FR" altLang="ko-KR" sz="1200" dirty="0">
                <a:cs typeface="Arial" pitchFamily="34" charset="0"/>
              </a:rPr>
              <a:t> </a:t>
            </a:r>
            <a:r>
              <a:rPr lang="fr-FR" altLang="ko-KR" sz="1200" dirty="0" err="1">
                <a:cs typeface="Arial" pitchFamily="34" charset="0"/>
              </a:rPr>
              <a:t>în</a:t>
            </a:r>
            <a:r>
              <a:rPr lang="fr-FR" altLang="ko-KR" sz="1200" dirty="0">
                <a:cs typeface="Arial" pitchFamily="34" charset="0"/>
              </a:rPr>
              <a:t> </a:t>
            </a:r>
            <a:r>
              <a:rPr lang="fr-FR" altLang="ko-KR" sz="1200" dirty="0" err="1">
                <a:cs typeface="Arial" pitchFamily="34" charset="0"/>
              </a:rPr>
              <a:t>valoare</a:t>
            </a:r>
            <a:r>
              <a:rPr lang="fr-FR" altLang="ko-KR" sz="1200" dirty="0">
                <a:cs typeface="Arial" pitchFamily="34" charset="0"/>
              </a:rPr>
              <a:t> de </a:t>
            </a:r>
            <a:r>
              <a:rPr lang="fr-FR" altLang="ko-KR" sz="1200" b="1" dirty="0">
                <a:cs typeface="Arial" pitchFamily="34" charset="0"/>
              </a:rPr>
              <a:t>287.000 lei/plan </a:t>
            </a:r>
            <a:r>
              <a:rPr lang="fr-FR" altLang="ko-KR" sz="1200" dirty="0" err="1">
                <a:cs typeface="Arial" pitchFamily="34" charset="0"/>
              </a:rPr>
              <a:t>pentru</a:t>
            </a:r>
            <a:r>
              <a:rPr lang="fr-FR" altLang="ko-KR" sz="1200" dirty="0">
                <a:cs typeface="Arial" pitchFamily="34" charset="0"/>
              </a:rPr>
              <a:t> </a:t>
            </a:r>
            <a:r>
              <a:rPr lang="fr-FR" altLang="ko-KR" sz="1200" dirty="0" err="1">
                <a:cs typeface="Arial" pitchFamily="34" charset="0"/>
              </a:rPr>
              <a:t>implementarea</a:t>
            </a:r>
            <a:r>
              <a:rPr lang="fr-FR" altLang="ko-KR" sz="1200" dirty="0">
                <a:cs typeface="Arial" pitchFamily="34" charset="0"/>
              </a:rPr>
              <a:t> </a:t>
            </a:r>
            <a:r>
              <a:rPr lang="fr-FR" altLang="ko-KR" sz="1200" dirty="0" err="1">
                <a:cs typeface="Arial" pitchFamily="34" charset="0"/>
              </a:rPr>
              <a:t>planurilor</a:t>
            </a:r>
            <a:r>
              <a:rPr lang="fr-FR" altLang="ko-KR" sz="1200" dirty="0">
                <a:cs typeface="Arial" pitchFamily="34" charset="0"/>
              </a:rPr>
              <a:t> de </a:t>
            </a:r>
            <a:r>
              <a:rPr lang="fr-FR" altLang="ko-KR" sz="1200" dirty="0" err="1">
                <a:cs typeface="Arial" pitchFamily="34" charset="0"/>
              </a:rPr>
              <a:t>afaceri</a:t>
            </a:r>
            <a:r>
              <a:rPr lang="fr-FR" altLang="ko-KR" sz="1200" dirty="0">
                <a:cs typeface="Arial" pitchFamily="34" charset="0"/>
              </a:rPr>
              <a:t> </a:t>
            </a:r>
            <a:r>
              <a:rPr lang="fr-FR" altLang="ko-KR" sz="1200" dirty="0" err="1">
                <a:cs typeface="Arial" pitchFamily="34" charset="0"/>
              </a:rPr>
              <a:t>timp</a:t>
            </a:r>
            <a:r>
              <a:rPr lang="fr-FR" altLang="ko-KR" sz="1200" dirty="0">
                <a:cs typeface="Arial" pitchFamily="34" charset="0"/>
              </a:rPr>
              <a:t> de 12 </a:t>
            </a:r>
            <a:r>
              <a:rPr lang="fr-FR" altLang="ko-KR" sz="1200" dirty="0" err="1">
                <a:cs typeface="Arial" pitchFamily="34" charset="0"/>
              </a:rPr>
              <a:t>luni</a:t>
            </a:r>
            <a:r>
              <a:rPr lang="fr-FR" altLang="ko-KR" sz="1200" dirty="0">
                <a:cs typeface="Arial" pitchFamily="34" charset="0"/>
              </a:rPr>
              <a:t> </a:t>
            </a:r>
            <a:endParaRPr lang="ro-RO" altLang="ko-KR" sz="1200" dirty="0">
              <a:cs typeface="Arial" pitchFamily="34" charset="0"/>
            </a:endParaRPr>
          </a:p>
          <a:p>
            <a:pPr algn="ctr"/>
            <a:r>
              <a:rPr lang="fr-FR" altLang="ko-KR" sz="1200" dirty="0">
                <a:cs typeface="Arial" pitchFamily="34" charset="0"/>
              </a:rPr>
              <a:t>(T1 – 75%; T2 -25%)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8EA51C9-87FA-4F1A-AEF9-FE425A34C775}"/>
              </a:ext>
            </a:extLst>
          </p:cNvPr>
          <p:cNvSpPr txBox="1"/>
          <p:nvPr/>
        </p:nvSpPr>
        <p:spPr>
          <a:xfrm>
            <a:off x="3358498" y="3753121"/>
            <a:ext cx="2320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cs typeface="Arial" pitchFamily="34" charset="0"/>
              </a:rPr>
              <a:t>Un program </a:t>
            </a:r>
            <a:r>
              <a:rPr lang="en-US" altLang="ko-KR" sz="1200" b="1" dirty="0" err="1">
                <a:cs typeface="Arial" pitchFamily="34" charset="0"/>
              </a:rPr>
              <a:t>intensiv</a:t>
            </a:r>
            <a:r>
              <a:rPr lang="en-US" altLang="ko-KR" sz="1200" b="1" dirty="0">
                <a:cs typeface="Arial" pitchFamily="34" charset="0"/>
              </a:rPr>
              <a:t> de </a:t>
            </a:r>
            <a:r>
              <a:rPr lang="en-US" altLang="ko-KR" sz="1200" b="1" dirty="0" err="1">
                <a:cs typeface="Arial" pitchFamily="34" charset="0"/>
              </a:rPr>
              <a:t>pregătire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antreprenorială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dirty="0">
                <a:cs typeface="Arial" pitchFamily="34" charset="0"/>
              </a:rPr>
              <a:t>(</a:t>
            </a:r>
            <a:r>
              <a:rPr lang="en-US" altLang="ko-KR" sz="1200" dirty="0" err="1">
                <a:cs typeface="Arial" pitchFamily="34" charset="0"/>
              </a:rPr>
              <a:t>mentorat</a:t>
            </a:r>
            <a:r>
              <a:rPr lang="en-US" altLang="ko-KR" sz="1200" dirty="0">
                <a:cs typeface="Arial" pitchFamily="34" charset="0"/>
              </a:rPr>
              <a:t>, </a:t>
            </a:r>
            <a:r>
              <a:rPr lang="en-US" altLang="ko-KR" sz="1200" dirty="0" err="1">
                <a:cs typeface="Arial" pitchFamily="34" charset="0"/>
              </a:rPr>
              <a:t>consultanță</a:t>
            </a:r>
            <a:r>
              <a:rPr lang="en-US" altLang="ko-KR" sz="1200" dirty="0">
                <a:cs typeface="Arial" pitchFamily="34" charset="0"/>
              </a:rPr>
              <a:t>, </a:t>
            </a:r>
            <a:r>
              <a:rPr lang="en-US" altLang="ko-KR" sz="1200" dirty="0" err="1">
                <a:cs typeface="Arial" pitchFamily="34" charset="0"/>
              </a:rPr>
              <a:t>stagii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practică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și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întreprinderi</a:t>
            </a:r>
            <a:r>
              <a:rPr lang="en-US" altLang="ko-KR" sz="1200" dirty="0">
                <a:cs typeface="Arial" pitchFamily="34" charset="0"/>
              </a:rPr>
              <a:t> simulate) </a:t>
            </a:r>
            <a:r>
              <a:rPr lang="en-US" altLang="ko-KR" sz="1200" dirty="0" err="1">
                <a:cs typeface="Arial" pitchFamily="34" charset="0"/>
              </a:rPr>
              <a:t>derulat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pentru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cei</a:t>
            </a:r>
            <a:r>
              <a:rPr lang="en-US" altLang="ko-KR" sz="1200" dirty="0">
                <a:cs typeface="Arial" pitchFamily="34" charset="0"/>
              </a:rPr>
              <a:t> 22 </a:t>
            </a:r>
            <a:r>
              <a:rPr lang="en-US" altLang="ko-KR" sz="1200" dirty="0" err="1">
                <a:cs typeface="Arial" pitchFamily="34" charset="0"/>
              </a:rPr>
              <a:t>studenți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ED06707-575B-4D29-9432-DBF19130904F}"/>
              </a:ext>
            </a:extLst>
          </p:cNvPr>
          <p:cNvSpPr txBox="1"/>
          <p:nvPr/>
        </p:nvSpPr>
        <p:spPr>
          <a:xfrm>
            <a:off x="6069106" y="4573035"/>
            <a:ext cx="1811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200" dirty="0">
                <a:cs typeface="Arial" pitchFamily="34" charset="0"/>
              </a:rPr>
              <a:t>C</a:t>
            </a:r>
            <a:r>
              <a:rPr lang="it-IT" altLang="ko-KR" sz="1200" dirty="0">
                <a:cs typeface="Arial" pitchFamily="34" charset="0"/>
              </a:rPr>
              <a:t>rearea a </a:t>
            </a:r>
            <a:r>
              <a:rPr lang="it-IT" altLang="ko-KR" sz="1200" b="1" dirty="0">
                <a:cs typeface="Arial" pitchFamily="34" charset="0"/>
              </a:rPr>
              <a:t>minimum 66 de noi locuri de muncă </a:t>
            </a:r>
            <a:r>
              <a:rPr lang="it-IT" altLang="ko-KR" sz="1200" dirty="0">
                <a:cs typeface="Arial" pitchFamily="34" charset="0"/>
              </a:rPr>
              <a:t>în cel mult 6 luni de la demararea implementării planurilor de afaceri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2CEF063-762C-44D1-9EB9-BCE49A23C017}"/>
              </a:ext>
            </a:extLst>
          </p:cNvPr>
          <p:cNvSpPr txBox="1"/>
          <p:nvPr/>
        </p:nvSpPr>
        <p:spPr>
          <a:xfrm>
            <a:off x="8448880" y="3880537"/>
            <a:ext cx="3248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cs typeface="Arial" pitchFamily="34" charset="0"/>
              </a:rPr>
              <a:t>Sustenabilitatea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afacerilor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va</a:t>
            </a:r>
            <a:r>
              <a:rPr lang="en-US" altLang="ko-KR" sz="1200" dirty="0">
                <a:cs typeface="Arial" pitchFamily="34" charset="0"/>
              </a:rPr>
              <a:t> fi </a:t>
            </a:r>
            <a:r>
              <a:rPr lang="en-US" altLang="ko-KR" sz="1200" dirty="0" err="1">
                <a:cs typeface="Arial" pitchFamily="34" charset="0"/>
              </a:rPr>
              <a:t>asigurata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prin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intermediul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unui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Centrului</a:t>
            </a:r>
            <a:r>
              <a:rPr lang="en-US" altLang="ko-KR" sz="1200" b="1" dirty="0">
                <a:cs typeface="Arial" pitchFamily="34" charset="0"/>
              </a:rPr>
              <a:t> </a:t>
            </a:r>
            <a:r>
              <a:rPr lang="en-US" altLang="ko-KR" sz="1200" b="1" dirty="0" err="1">
                <a:cs typeface="Arial" pitchFamily="34" charset="0"/>
              </a:rPr>
              <a:t>Inovativ</a:t>
            </a:r>
            <a:r>
              <a:rPr lang="en-US" altLang="ko-KR" sz="1200" b="1" dirty="0">
                <a:cs typeface="Arial" pitchFamily="34" charset="0"/>
              </a:rPr>
              <a:t> de Antreprenoriat (C.I.A.) </a:t>
            </a:r>
            <a:r>
              <a:rPr lang="en-US" altLang="ko-KR" sz="1200" dirty="0" err="1">
                <a:cs typeface="Arial" pitchFamily="34" charset="0"/>
              </a:rPr>
              <a:t>prin</a:t>
            </a:r>
            <a:r>
              <a:rPr lang="en-US" altLang="ko-KR" sz="1200" dirty="0">
                <a:cs typeface="Arial" pitchFamily="34" charset="0"/>
              </a:rPr>
              <a:t> care se </a:t>
            </a:r>
            <a:r>
              <a:rPr lang="en-US" altLang="ko-KR" sz="1200" dirty="0" err="1">
                <a:cs typeface="Arial" pitchFamily="34" charset="0"/>
              </a:rPr>
              <a:t>vor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dezvolta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mecanisme</a:t>
            </a:r>
            <a:r>
              <a:rPr lang="en-US" altLang="ko-KR" sz="1200" dirty="0">
                <a:cs typeface="Arial" pitchFamily="34" charset="0"/>
              </a:rPr>
              <a:t> de </a:t>
            </a:r>
            <a:r>
              <a:rPr lang="en-US" altLang="ko-KR" sz="1200" dirty="0" err="1">
                <a:cs typeface="Arial" pitchFamily="34" charset="0"/>
              </a:rPr>
              <a:t>suștinere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și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promovare</a:t>
            </a:r>
            <a:r>
              <a:rPr lang="en-US" altLang="ko-KR" sz="1200" dirty="0">
                <a:cs typeface="Arial" pitchFamily="34" charset="0"/>
              </a:rPr>
              <a:t> a </a:t>
            </a:r>
            <a:r>
              <a:rPr lang="en-US" altLang="ko-KR" sz="1200" dirty="0" err="1">
                <a:cs typeface="Arial" pitchFamily="34" charset="0"/>
              </a:rPr>
              <a:t>tuturor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întreprinderilor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înființate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și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finanțate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în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cadrul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en-US" altLang="ko-KR" sz="1200" dirty="0" err="1">
                <a:cs typeface="Arial" pitchFamily="34" charset="0"/>
              </a:rPr>
              <a:t>proiectului</a:t>
            </a:r>
            <a:r>
              <a:rPr lang="en-US" altLang="ko-KR" sz="1200" dirty="0">
                <a:cs typeface="Arial" pitchFamily="34" charset="0"/>
              </a:rPr>
              <a:t>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0" name="Frame 17">
            <a:extLst>
              <a:ext uri="{FF2B5EF4-FFF2-40B4-BE49-F238E27FC236}">
                <a16:creationId xmlns="" xmlns:a16="http://schemas.microsoft.com/office/drawing/2014/main" id="{DE7EB990-823E-437C-BC8D-99748A67398F}"/>
              </a:ext>
            </a:extLst>
          </p:cNvPr>
          <p:cNvSpPr/>
          <p:nvPr/>
        </p:nvSpPr>
        <p:spPr>
          <a:xfrm>
            <a:off x="2323588" y="2694492"/>
            <a:ext cx="416648" cy="3876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1" name="Donut 8">
            <a:extLst>
              <a:ext uri="{FF2B5EF4-FFF2-40B4-BE49-F238E27FC236}">
                <a16:creationId xmlns="" xmlns:a16="http://schemas.microsoft.com/office/drawing/2014/main" id="{FC245028-82BD-49E7-B627-3A6CAAD558F5}"/>
              </a:ext>
            </a:extLst>
          </p:cNvPr>
          <p:cNvSpPr/>
          <p:nvPr/>
        </p:nvSpPr>
        <p:spPr>
          <a:xfrm>
            <a:off x="10172611" y="1829227"/>
            <a:ext cx="426819" cy="510185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="" xmlns:a16="http://schemas.microsoft.com/office/drawing/2014/main" id="{7382F057-27E4-44E5-A71B-DCE8DC7CFE11}"/>
              </a:ext>
            </a:extLst>
          </p:cNvPr>
          <p:cNvSpPr/>
          <p:nvPr/>
        </p:nvSpPr>
        <p:spPr>
          <a:xfrm>
            <a:off x="4964113" y="1866914"/>
            <a:ext cx="435008" cy="30280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Donut 24">
            <a:extLst>
              <a:ext uri="{FF2B5EF4-FFF2-40B4-BE49-F238E27FC236}">
                <a16:creationId xmlns="" xmlns:a16="http://schemas.microsoft.com/office/drawing/2014/main" id="{3397C482-0669-45A1-8DC1-4AD5B27D7F5D}"/>
              </a:ext>
            </a:extLst>
          </p:cNvPr>
          <p:cNvSpPr/>
          <p:nvPr/>
        </p:nvSpPr>
        <p:spPr>
          <a:xfrm>
            <a:off x="7357254" y="2803362"/>
            <a:ext cx="435641" cy="43918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9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eptunghi 8">
            <a:extLst>
              <a:ext uri="{FF2B5EF4-FFF2-40B4-BE49-F238E27FC236}">
                <a16:creationId xmlns="" xmlns:a16="http://schemas.microsoft.com/office/drawing/2014/main" id="{0AB01DC8-9832-431F-B7D2-F3E368B4EE7B}"/>
              </a:ext>
            </a:extLst>
          </p:cNvPr>
          <p:cNvSpPr/>
          <p:nvPr/>
        </p:nvSpPr>
        <p:spPr>
          <a:xfrm>
            <a:off x="0" y="0"/>
            <a:ext cx="12192000" cy="84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ine 9">
            <a:extLst>
              <a:ext uri="{FF2B5EF4-FFF2-40B4-BE49-F238E27FC236}">
                <a16:creationId xmlns="" xmlns:a16="http://schemas.microsoft.com/office/drawing/2014/main" id="{EAF7B62B-E12E-47F2-A4C1-E52A0937F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13" y="13208"/>
            <a:ext cx="830351" cy="830351"/>
          </a:xfrm>
          <a:prstGeom prst="rect">
            <a:avLst/>
          </a:prstGeom>
        </p:spPr>
      </p:pic>
      <p:pic>
        <p:nvPicPr>
          <p:cNvPr id="8" name="Imagine 10">
            <a:extLst>
              <a:ext uri="{FF2B5EF4-FFF2-40B4-BE49-F238E27FC236}">
                <a16:creationId xmlns="" xmlns:a16="http://schemas.microsoft.com/office/drawing/2014/main" id="{D0133524-CF2C-44A2-BCA6-ECB8F096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5" y="88581"/>
            <a:ext cx="633761" cy="626305"/>
          </a:xfrm>
          <a:prstGeom prst="rect">
            <a:avLst/>
          </a:prstGeom>
        </p:spPr>
      </p:pic>
      <p:pic>
        <p:nvPicPr>
          <p:cNvPr id="9" name="Imagine 11">
            <a:extLst>
              <a:ext uri="{FF2B5EF4-FFF2-40B4-BE49-F238E27FC236}">
                <a16:creationId xmlns="" xmlns:a16="http://schemas.microsoft.com/office/drawing/2014/main" id="{D06F49CD-8237-431F-8193-A2FBE5DF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7" y="13207"/>
            <a:ext cx="830351" cy="830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9AC657-C732-40F5-8371-4F0D81D1C5DC}"/>
              </a:ext>
            </a:extLst>
          </p:cNvPr>
          <p:cNvSpPr/>
          <p:nvPr/>
        </p:nvSpPr>
        <p:spPr>
          <a:xfrm>
            <a:off x="0" y="1242069"/>
            <a:ext cx="12192000" cy="56159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16">
            <a:extLst>
              <a:ext uri="{FF2B5EF4-FFF2-40B4-BE49-F238E27FC236}">
                <a16:creationId xmlns="" xmlns:a16="http://schemas.microsoft.com/office/drawing/2014/main" id="{7B97AA01-4CCE-46A3-9B1D-3E1E8F3B9360}"/>
              </a:ext>
            </a:extLst>
          </p:cNvPr>
          <p:cNvSpPr txBox="1"/>
          <p:nvPr/>
        </p:nvSpPr>
        <p:spPr>
          <a:xfrm>
            <a:off x="293731" y="1399626"/>
            <a:ext cx="61551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UBTECH! – Program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inovativ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antreprenoriat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afaceri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succes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ine 2" descr="O imagine care conține text&#10;&#10;Descriere generată automat">
            <a:extLst>
              <a:ext uri="{FF2B5EF4-FFF2-40B4-BE49-F238E27FC236}">
                <a16:creationId xmlns="" xmlns:a16="http://schemas.microsoft.com/office/drawing/2014/main" id="{582A70F6-C39D-4B4B-A272-CB0CDF53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64" y="2367745"/>
            <a:ext cx="2621395" cy="6081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EA3F8D9-EDF6-400F-A1FA-AF7E187FAD39}"/>
              </a:ext>
            </a:extLst>
          </p:cNvPr>
          <p:cNvSpPr txBox="1"/>
          <p:nvPr/>
        </p:nvSpPr>
        <p:spPr>
          <a:xfrm>
            <a:off x="804673" y="4322345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altLang="ko-KR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GRUPUL ȚINTĂ ELIGIBIL</a:t>
            </a:r>
            <a:endParaRPr lang="en-US" altLang="ko-KR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3BA11D-0CEF-4F84-9137-1C2DF0AA3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32178" y="1399626"/>
            <a:ext cx="5125352" cy="4764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8042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06783D-FEED-41E3-A675-E0E45508283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B42B5FB-832A-4138-BB29-37CEC80D43FB}"/>
              </a:ext>
            </a:extLst>
          </p:cNvPr>
          <p:cNvSpPr/>
          <p:nvPr/>
        </p:nvSpPr>
        <p:spPr>
          <a:xfrm>
            <a:off x="0" y="442630"/>
            <a:ext cx="12192000" cy="5907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6550B2B2-5784-4655-83C9-4FF1905AC18B}"/>
              </a:ext>
            </a:extLst>
          </p:cNvPr>
          <p:cNvSpPr txBox="1">
            <a:spLocks/>
          </p:cNvSpPr>
          <p:nvPr/>
        </p:nvSpPr>
        <p:spPr>
          <a:xfrm>
            <a:off x="390083" y="490183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GRUPUL ȚINTĂ ELIGIBIL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68">
            <a:extLst>
              <a:ext uri="{FF2B5EF4-FFF2-40B4-BE49-F238E27FC236}">
                <a16:creationId xmlns="" xmlns:a16="http://schemas.microsoft.com/office/drawing/2014/main" id="{6C8C5041-8B9F-445C-B6BF-92E485A959DB}"/>
              </a:ext>
            </a:extLst>
          </p:cNvPr>
          <p:cNvSpPr/>
          <p:nvPr/>
        </p:nvSpPr>
        <p:spPr>
          <a:xfrm>
            <a:off x="737744" y="1434368"/>
            <a:ext cx="10633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>
                <a:cs typeface="Arial" pitchFamily="34" charset="0"/>
              </a:rPr>
              <a:t>Grupul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țintă</a:t>
            </a:r>
            <a:r>
              <a:rPr lang="en-US" altLang="ko-KR" sz="1400" dirty="0">
                <a:cs typeface="Arial" pitchFamily="34" charset="0"/>
              </a:rPr>
              <a:t> al </a:t>
            </a:r>
            <a:r>
              <a:rPr lang="en-US" altLang="ko-KR" sz="1400" dirty="0" err="1">
                <a:cs typeface="Arial" pitchFamily="34" charset="0"/>
              </a:rPr>
              <a:t>proiectului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va</a:t>
            </a:r>
            <a:r>
              <a:rPr lang="en-US" altLang="ko-KR" sz="1400" dirty="0">
                <a:cs typeface="Arial" pitchFamily="34" charset="0"/>
              </a:rPr>
              <a:t> fi format </a:t>
            </a:r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itchFamily="34" charset="0"/>
              </a:rPr>
              <a:t>din 350 de </a:t>
            </a:r>
            <a:r>
              <a:rPr lang="en-US" altLang="ko-K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itchFamily="34" charset="0"/>
              </a:rPr>
              <a:t>studenți</a:t>
            </a:r>
            <a:r>
              <a:rPr lang="en-US" altLang="ko-K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ko-KR" sz="1400" dirty="0">
                <a:cs typeface="Arial" pitchFamily="34" charset="0"/>
              </a:rPr>
              <a:t>din </a:t>
            </a:r>
            <a:r>
              <a:rPr lang="en-US" altLang="ko-KR" sz="1400" dirty="0" err="1">
                <a:cs typeface="Arial" pitchFamily="34" charset="0"/>
              </a:rPr>
              <a:t>următoarele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categorii</a:t>
            </a:r>
            <a:r>
              <a:rPr lang="en-US" altLang="ko-KR" sz="1400" dirty="0">
                <a:cs typeface="Arial" pitchFamily="34" charset="0"/>
              </a:rPr>
              <a:t>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7172ED4-D302-40D5-B815-C8CB656A5342}"/>
              </a:ext>
            </a:extLst>
          </p:cNvPr>
          <p:cNvSpPr/>
          <p:nvPr/>
        </p:nvSpPr>
        <p:spPr>
          <a:xfrm>
            <a:off x="756173" y="2285702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6B2A19-D10B-49B5-829D-790B4701A78F}"/>
              </a:ext>
            </a:extLst>
          </p:cNvPr>
          <p:cNvSpPr/>
          <p:nvPr/>
        </p:nvSpPr>
        <p:spPr>
          <a:xfrm>
            <a:off x="4506726" y="2285702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8F7034CA-06B3-4BBA-81F2-6B770D755A2E}"/>
              </a:ext>
            </a:extLst>
          </p:cNvPr>
          <p:cNvSpPr/>
          <p:nvPr/>
        </p:nvSpPr>
        <p:spPr>
          <a:xfrm>
            <a:off x="8257279" y="2285702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0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0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AB64C9F-327A-4A7C-ABD7-647362E969A8}"/>
              </a:ext>
            </a:extLst>
          </p:cNvPr>
          <p:cNvSpPr/>
          <p:nvPr/>
        </p:nvSpPr>
        <p:spPr>
          <a:xfrm>
            <a:off x="786343" y="2519309"/>
            <a:ext cx="25681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>
                <a:cs typeface="Arial" pitchFamily="34" charset="0"/>
              </a:rPr>
              <a:t>Studenți</a:t>
            </a:r>
            <a:r>
              <a:rPr lang="en-US" altLang="ko-KR" sz="1400" dirty="0">
                <a:cs typeface="Arial" pitchFamily="34" charset="0"/>
              </a:rPr>
              <a:t> (ISCED 5-7) – </a:t>
            </a:r>
            <a:r>
              <a:rPr lang="en-US" altLang="ko-KR" sz="1400" dirty="0" err="1">
                <a:cs typeface="Arial" pitchFamily="34" charset="0"/>
              </a:rPr>
              <a:t>Pentru</a:t>
            </a:r>
            <a:r>
              <a:rPr lang="en-US" altLang="ko-KR" sz="1400" dirty="0">
                <a:cs typeface="Arial" pitchFamily="34" charset="0"/>
              </a:rPr>
              <a:t> ca o </a:t>
            </a:r>
            <a:r>
              <a:rPr lang="en-US" altLang="ko-KR" sz="1400" dirty="0" err="1">
                <a:cs typeface="Arial" pitchFamily="34" charset="0"/>
              </a:rPr>
              <a:t>persoana</a:t>
            </a:r>
            <a:r>
              <a:rPr lang="en-US" altLang="ko-KR" sz="1400" dirty="0">
                <a:cs typeface="Arial" pitchFamily="34" charset="0"/>
              </a:rPr>
              <a:t> din </a:t>
            </a:r>
            <a:r>
              <a:rPr lang="en-US" altLang="ko-KR" sz="1400" dirty="0" err="1">
                <a:cs typeface="Arial" pitchFamily="34" charset="0"/>
              </a:rPr>
              <a:t>categoria</a:t>
            </a:r>
            <a:r>
              <a:rPr lang="en-US" altLang="ko-KR" sz="1400" dirty="0">
                <a:cs typeface="Arial" pitchFamily="34" charset="0"/>
              </a:rPr>
              <a:t> de </a:t>
            </a:r>
            <a:r>
              <a:rPr lang="en-US" altLang="ko-KR" sz="1400" dirty="0" err="1">
                <a:cs typeface="Arial" pitchFamily="34" charset="0"/>
              </a:rPr>
              <a:t>grup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țintă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eligibil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studenți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să</a:t>
            </a:r>
            <a:r>
              <a:rPr lang="en-US" altLang="ko-KR" sz="1400" dirty="0">
                <a:cs typeface="Arial" pitchFamily="34" charset="0"/>
              </a:rPr>
              <a:t> fie </a:t>
            </a:r>
            <a:r>
              <a:rPr lang="en-US" altLang="ko-KR" sz="1400" dirty="0" err="1">
                <a:cs typeface="Arial" pitchFamily="34" charset="0"/>
              </a:rPr>
              <a:t>eligibil</a:t>
            </a:r>
            <a:r>
              <a:rPr lang="en-US" altLang="ko-KR" sz="1400" dirty="0">
                <a:cs typeface="Arial" pitchFamily="34" charset="0"/>
              </a:rPr>
              <a:t> – </a:t>
            </a:r>
            <a:r>
              <a:rPr lang="en-US" altLang="ko-KR" sz="1400" dirty="0" err="1">
                <a:cs typeface="Arial" pitchFamily="34" charset="0"/>
              </a:rPr>
              <a:t>trebuie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să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demonstreze</a:t>
            </a:r>
            <a:r>
              <a:rPr lang="en-US" altLang="ko-KR" sz="1400" dirty="0">
                <a:cs typeface="Arial" pitchFamily="34" charset="0"/>
              </a:rPr>
              <a:t> la data </a:t>
            </a:r>
            <a:r>
              <a:rPr lang="en-US" altLang="ko-KR" sz="1400" dirty="0" err="1">
                <a:cs typeface="Arial" pitchFamily="34" charset="0"/>
              </a:rPr>
              <a:t>intrării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în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operațiune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că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este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înmatriculat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cel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puțin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în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anul</a:t>
            </a:r>
            <a:r>
              <a:rPr lang="en-US" altLang="ko-KR" sz="1400" dirty="0">
                <a:cs typeface="Arial" pitchFamily="34" charset="0"/>
              </a:rPr>
              <a:t> 2 de </a:t>
            </a:r>
            <a:r>
              <a:rPr lang="en-US" altLang="ko-KR" sz="1400" dirty="0" err="1">
                <a:cs typeface="Arial" pitchFamily="34" charset="0"/>
              </a:rPr>
              <a:t>studii</a:t>
            </a:r>
            <a:r>
              <a:rPr lang="en-US" altLang="ko-KR" sz="1400" dirty="0">
                <a:cs typeface="Arial" pitchFamily="34" charset="0"/>
              </a:rPr>
              <a:t> de </a:t>
            </a:r>
            <a:r>
              <a:rPr lang="en-US" altLang="ko-KR" sz="1400" dirty="0" err="1">
                <a:cs typeface="Arial" pitchFamily="34" charset="0"/>
              </a:rPr>
              <a:t>licență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C4EAE22-A0C3-4482-B3F9-3D754211A193}"/>
              </a:ext>
            </a:extLst>
          </p:cNvPr>
          <p:cNvSpPr/>
          <p:nvPr/>
        </p:nvSpPr>
        <p:spPr>
          <a:xfrm>
            <a:off x="4770514" y="3088753"/>
            <a:ext cx="2568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>
                <a:cs typeface="Arial" pitchFamily="34" charset="0"/>
              </a:rPr>
              <a:t>Doctoranzi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în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ciclul</a:t>
            </a:r>
            <a:r>
              <a:rPr lang="en-US" altLang="ko-KR" sz="1400" dirty="0">
                <a:cs typeface="Arial" pitchFamily="34" charset="0"/>
              </a:rPr>
              <a:t> de </a:t>
            </a:r>
            <a:r>
              <a:rPr lang="en-US" altLang="ko-KR" sz="1400" dirty="0" err="1">
                <a:cs typeface="Arial" pitchFamily="34" charset="0"/>
              </a:rPr>
              <a:t>studii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universitare</a:t>
            </a:r>
            <a:r>
              <a:rPr lang="en-US" altLang="ko-KR" sz="1400" dirty="0">
                <a:cs typeface="Arial" pitchFamily="34" charset="0"/>
              </a:rPr>
              <a:t> de </a:t>
            </a:r>
            <a:r>
              <a:rPr lang="en-US" altLang="ko-KR" sz="1400" dirty="0" err="1">
                <a:cs typeface="Arial" pitchFamily="34" charset="0"/>
              </a:rPr>
              <a:t>doctorat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BC0A8A4-A6D0-4D83-9648-F2EDECAA53DD}"/>
              </a:ext>
            </a:extLst>
          </p:cNvPr>
          <p:cNvSpPr/>
          <p:nvPr/>
        </p:nvSpPr>
        <p:spPr>
          <a:xfrm>
            <a:off x="8218427" y="2519632"/>
            <a:ext cx="25681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>
                <a:cs typeface="Arial" pitchFamily="34" charset="0"/>
              </a:rPr>
              <a:t>Cursanți</a:t>
            </a:r>
            <a:r>
              <a:rPr lang="en-US" altLang="ko-KR" sz="1400" dirty="0">
                <a:cs typeface="Arial" pitchFamily="34" charset="0"/>
              </a:rPr>
              <a:t> (ISCED 4, </a:t>
            </a:r>
            <a:r>
              <a:rPr lang="en-US" altLang="ko-KR" sz="1400" dirty="0" err="1">
                <a:cs typeface="Arial" pitchFamily="34" charset="0"/>
              </a:rPr>
              <a:t>nivel</a:t>
            </a:r>
            <a:r>
              <a:rPr lang="en-US" altLang="ko-KR" sz="1400" dirty="0">
                <a:cs typeface="Arial" pitchFamily="34" charset="0"/>
              </a:rPr>
              <a:t> </a:t>
            </a:r>
            <a:endParaRPr lang="ro-RO" altLang="ko-KR" sz="1400" dirty="0">
              <a:cs typeface="Arial" pitchFamily="34" charset="0"/>
            </a:endParaRPr>
          </a:p>
          <a:p>
            <a:pPr algn="ctr"/>
            <a:r>
              <a:rPr lang="en-US" altLang="ko-KR" sz="1400" dirty="0">
                <a:cs typeface="Arial" pitchFamily="34" charset="0"/>
              </a:rPr>
              <a:t>de </a:t>
            </a:r>
            <a:r>
              <a:rPr lang="en-US" altLang="ko-KR" sz="1400" dirty="0" err="1">
                <a:cs typeface="Arial" pitchFamily="34" charset="0"/>
              </a:rPr>
              <a:t>calificare</a:t>
            </a:r>
            <a:r>
              <a:rPr lang="en-US" altLang="ko-KR" sz="1400" dirty="0">
                <a:cs typeface="Arial" pitchFamily="34" charset="0"/>
              </a:rPr>
              <a:t> 5, </a:t>
            </a:r>
            <a:r>
              <a:rPr lang="en-US" altLang="ko-KR" sz="1400" dirty="0" err="1">
                <a:cs typeface="Arial" pitchFamily="34" charset="0"/>
              </a:rPr>
              <a:t>înmatriculați</a:t>
            </a:r>
            <a:r>
              <a:rPr lang="en-US" altLang="ko-KR" sz="1400" dirty="0">
                <a:cs typeface="Arial" pitchFamily="34" charset="0"/>
              </a:rPr>
              <a:t> </a:t>
            </a:r>
            <a:endParaRPr lang="ro-RO" altLang="ko-KR" sz="1400" dirty="0">
              <a:cs typeface="Arial" pitchFamily="34" charset="0"/>
            </a:endParaRPr>
          </a:p>
          <a:p>
            <a:pPr algn="ctr"/>
            <a:r>
              <a:rPr lang="en-US" altLang="ko-KR" sz="1400" dirty="0" err="1">
                <a:cs typeface="Arial" pitchFamily="34" charset="0"/>
              </a:rPr>
              <a:t>în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colegiile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organizate</a:t>
            </a:r>
            <a:r>
              <a:rPr lang="en-US" altLang="ko-KR" sz="1400" dirty="0">
                <a:cs typeface="Arial" pitchFamily="34" charset="0"/>
              </a:rPr>
              <a:t> la </a:t>
            </a:r>
            <a:r>
              <a:rPr lang="en-US" altLang="ko-KR" sz="1400" dirty="0" err="1">
                <a:cs typeface="Arial" pitchFamily="34" charset="0"/>
              </a:rPr>
              <a:t>nivelul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instituțiilor</a:t>
            </a:r>
            <a:r>
              <a:rPr lang="en-US" altLang="ko-KR" sz="1400" dirty="0">
                <a:cs typeface="Arial" pitchFamily="34" charset="0"/>
              </a:rPr>
              <a:t> de</a:t>
            </a:r>
            <a:r>
              <a:rPr lang="ro-RO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învățământ</a:t>
            </a:r>
            <a:r>
              <a:rPr lang="en-US" altLang="ko-KR" sz="1400" dirty="0">
                <a:cs typeface="Arial" pitchFamily="34" charset="0"/>
              </a:rPr>
              <a:t> superior) – </a:t>
            </a:r>
            <a:r>
              <a:rPr lang="en-US" altLang="ko-KR" sz="1400" dirty="0" err="1">
                <a:cs typeface="Arial" pitchFamily="34" charset="0"/>
              </a:rPr>
              <a:t>înmatriculați</a:t>
            </a:r>
            <a:r>
              <a:rPr lang="en-US" altLang="ko-KR" sz="1400" dirty="0">
                <a:cs typeface="Arial" pitchFamily="34" charset="0"/>
              </a:rPr>
              <a:t>, la data </a:t>
            </a:r>
            <a:r>
              <a:rPr lang="en-US" altLang="ko-KR" sz="1400" dirty="0" err="1">
                <a:cs typeface="Arial" pitchFamily="34" charset="0"/>
              </a:rPr>
              <a:t>intrării</a:t>
            </a:r>
            <a:r>
              <a:rPr lang="en-US" altLang="ko-KR" sz="1400" dirty="0">
                <a:cs typeface="Arial" pitchFamily="34" charset="0"/>
              </a:rPr>
              <a:t> </a:t>
            </a:r>
            <a:endParaRPr lang="ro-RO" altLang="ko-KR" sz="1400" dirty="0">
              <a:cs typeface="Arial" pitchFamily="34" charset="0"/>
            </a:endParaRPr>
          </a:p>
          <a:p>
            <a:pPr algn="ctr"/>
            <a:r>
              <a:rPr lang="en-US" altLang="ko-KR" sz="1400" dirty="0" err="1">
                <a:cs typeface="Arial" pitchFamily="34" charset="0"/>
              </a:rPr>
              <a:t>în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operațiune</a:t>
            </a:r>
            <a:r>
              <a:rPr lang="en-US" altLang="ko-KR" sz="1400" dirty="0">
                <a:cs typeface="Arial" pitchFamily="34" charset="0"/>
              </a:rPr>
              <a:t>, </a:t>
            </a:r>
            <a:r>
              <a:rPr lang="en-US" altLang="ko-KR" sz="1400" dirty="0" err="1">
                <a:cs typeface="Arial" pitchFamily="34" charset="0"/>
              </a:rPr>
              <a:t>în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cel</a:t>
            </a:r>
            <a:r>
              <a:rPr lang="en-US" altLang="ko-KR" sz="1400" dirty="0">
                <a:cs typeface="Arial" pitchFamily="34" charset="0"/>
              </a:rPr>
              <a:t> </a:t>
            </a:r>
            <a:r>
              <a:rPr lang="en-US" altLang="ko-KR" sz="1400" dirty="0" err="1">
                <a:cs typeface="Arial" pitchFamily="34" charset="0"/>
              </a:rPr>
              <a:t>puțin</a:t>
            </a:r>
            <a:r>
              <a:rPr lang="en-US" altLang="ko-KR" sz="1400" dirty="0">
                <a:cs typeface="Arial" pitchFamily="34" charset="0"/>
              </a:rPr>
              <a:t> </a:t>
            </a:r>
            <a:endParaRPr lang="ro-RO" altLang="ko-KR" sz="1400" dirty="0">
              <a:cs typeface="Arial" pitchFamily="34" charset="0"/>
            </a:endParaRPr>
          </a:p>
          <a:p>
            <a:pPr algn="ctr"/>
            <a:r>
              <a:rPr lang="en-US" altLang="ko-KR" sz="1400" dirty="0" err="1">
                <a:cs typeface="Arial" pitchFamily="34" charset="0"/>
              </a:rPr>
              <a:t>anul</a:t>
            </a:r>
            <a:r>
              <a:rPr lang="en-US" altLang="ko-KR" sz="1400" dirty="0">
                <a:cs typeface="Arial" pitchFamily="34" charset="0"/>
              </a:rPr>
              <a:t> 2 de </a:t>
            </a:r>
            <a:r>
              <a:rPr lang="en-US" altLang="ko-KR" sz="1400" dirty="0" err="1">
                <a:cs typeface="Arial" pitchFamily="34" charset="0"/>
              </a:rPr>
              <a:t>studii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="" xmlns:a16="http://schemas.microsoft.com/office/drawing/2014/main" id="{37B052E9-B747-4B62-891D-88641066FD51}"/>
              </a:ext>
            </a:extLst>
          </p:cNvPr>
          <p:cNvSpPr/>
          <p:nvPr/>
        </p:nvSpPr>
        <p:spPr>
          <a:xfrm>
            <a:off x="3230246" y="2393576"/>
            <a:ext cx="608935" cy="4068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loud 24">
            <a:extLst>
              <a:ext uri="{FF2B5EF4-FFF2-40B4-BE49-F238E27FC236}">
                <a16:creationId xmlns="" xmlns:a16="http://schemas.microsoft.com/office/drawing/2014/main" id="{EA9294BA-BCA2-4F12-8C6C-E5626CBFA7F2}"/>
              </a:ext>
            </a:extLst>
          </p:cNvPr>
          <p:cNvSpPr/>
          <p:nvPr/>
        </p:nvSpPr>
        <p:spPr>
          <a:xfrm>
            <a:off x="6990477" y="2393576"/>
            <a:ext cx="608935" cy="4068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loud 25">
            <a:extLst>
              <a:ext uri="{FF2B5EF4-FFF2-40B4-BE49-F238E27FC236}">
                <a16:creationId xmlns="" xmlns:a16="http://schemas.microsoft.com/office/drawing/2014/main" id="{EB3E48F0-9FE1-4CDA-85C8-C6248BD1A200}"/>
              </a:ext>
            </a:extLst>
          </p:cNvPr>
          <p:cNvSpPr/>
          <p:nvPr/>
        </p:nvSpPr>
        <p:spPr>
          <a:xfrm>
            <a:off x="10720435" y="2404259"/>
            <a:ext cx="608935" cy="4068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1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2760</Words>
  <Application>Microsoft Office PowerPoint</Application>
  <PresentationFormat>Particularizare</PresentationFormat>
  <Paragraphs>343</Paragraphs>
  <Slides>42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42</vt:i4>
      </vt:variant>
    </vt:vector>
  </HeadingPairs>
  <TitlesOfParts>
    <vt:vector size="43" baseType="lpstr"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Oprea</dc:creator>
  <cp:lastModifiedBy>Simona Luciana Oprea</cp:lastModifiedBy>
  <cp:revision>20</cp:revision>
  <dcterms:created xsi:type="dcterms:W3CDTF">2022-02-02T20:15:52Z</dcterms:created>
  <dcterms:modified xsi:type="dcterms:W3CDTF">2022-02-03T11:37:19Z</dcterms:modified>
</cp:coreProperties>
</file>